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0"/>
  </p:notesMasterIdLst>
  <p:handoutMasterIdLst>
    <p:handoutMasterId r:id="rId21"/>
  </p:handoutMasterIdLst>
  <p:sldIdLst>
    <p:sldId id="256" r:id="rId2"/>
    <p:sldId id="297" r:id="rId3"/>
    <p:sldId id="265" r:id="rId4"/>
    <p:sldId id="267" r:id="rId5"/>
    <p:sldId id="298" r:id="rId6"/>
    <p:sldId id="299" r:id="rId7"/>
    <p:sldId id="300" r:id="rId8"/>
    <p:sldId id="301" r:id="rId9"/>
    <p:sldId id="302" r:id="rId10"/>
    <p:sldId id="303" r:id="rId11"/>
    <p:sldId id="305" r:id="rId12"/>
    <p:sldId id="304" r:id="rId13"/>
    <p:sldId id="306" r:id="rId14"/>
    <p:sldId id="307" r:id="rId15"/>
    <p:sldId id="308" r:id="rId16"/>
    <p:sldId id="310" r:id="rId17"/>
    <p:sldId id="311" r:id="rId18"/>
    <p:sldId id="312" r:id="rId19"/>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99"/>
    <a:srgbClr val="FF9900"/>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83333" autoAdjust="0"/>
  </p:normalViewPr>
  <p:slideViewPr>
    <p:cSldViewPr>
      <p:cViewPr varScale="1">
        <p:scale>
          <a:sx n="90" d="100"/>
          <a:sy n="90" d="100"/>
        </p:scale>
        <p:origin x="1530" y="8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83" d="100"/>
          <a:sy n="83" d="100"/>
        </p:scale>
        <p:origin x="-2676"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cs typeface="+mn-cs"/>
              </a:defRPr>
            </a:lvl1pPr>
          </a:lstStyle>
          <a:p>
            <a:pPr>
              <a:defRPr/>
            </a:pPr>
            <a:fld id="{E8BE3292-0465-4EF0-B5B3-C539ACAB98FA}" type="datetimeFigureOut">
              <a:rPr lang="en-US"/>
              <a:pPr>
                <a:defRPr/>
              </a:pPr>
              <a:t>3/20/2015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cs typeface="+mn-cs"/>
              </a:defRPr>
            </a:lvl1pPr>
          </a:lstStyle>
          <a:p>
            <a:pPr>
              <a:defRPr/>
            </a:pPr>
            <a:fld id="{5296ABA5-3682-4280-B0AB-5EE6DB015BA7}" type="slidenum">
              <a:rPr lang="en-US"/>
              <a:pPr>
                <a:defRPr/>
              </a:pPr>
              <a:t>‹#›</a:t>
            </a:fld>
            <a:endParaRPr lang="en-US"/>
          </a:p>
        </p:txBody>
      </p:sp>
    </p:spTree>
    <p:extLst>
      <p:ext uri="{BB962C8B-B14F-4D97-AF65-F5344CB8AC3E}">
        <p14:creationId xmlns:p14="http://schemas.microsoft.com/office/powerpoint/2010/main" val="94514963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289285E7-059C-4F59-BE13-786ECCB56B33}" type="datetimeFigureOut">
              <a:rPr lang="en-US"/>
              <a:pPr>
                <a:defRPr/>
              </a:pPr>
              <a:t>3/20/2015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60304E8F-7DE4-4BC5-8D15-3EAD43A073A8}" type="slidenum">
              <a:rPr lang="en-US"/>
              <a:pPr>
                <a:defRPr/>
              </a:pPr>
              <a:t>‹#›</a:t>
            </a:fld>
            <a:endParaRPr lang="en-US"/>
          </a:p>
        </p:txBody>
      </p:sp>
    </p:spTree>
    <p:extLst>
      <p:ext uri="{BB962C8B-B14F-4D97-AF65-F5344CB8AC3E}">
        <p14:creationId xmlns:p14="http://schemas.microsoft.com/office/powerpoint/2010/main" val="123189173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Image Placeholder 1"/>
          <p:cNvSpPr>
            <a:spLocks noGrp="1" noRot="1" noChangeAspect="1" noTextEdit="1"/>
          </p:cNvSpPr>
          <p:nvPr>
            <p:ph type="sldImg"/>
          </p:nvPr>
        </p:nvSpPr>
        <p:spPr bwMode="auto">
          <a:noFill/>
          <a:ln>
            <a:solidFill>
              <a:srgbClr val="000000"/>
            </a:solidFill>
            <a:miter lim="800000"/>
            <a:headEnd/>
            <a:tailEnd/>
          </a:ln>
        </p:spPr>
      </p:sp>
      <p:sp>
        <p:nvSpPr>
          <p:cNvPr id="1229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4B7C94BA-2A6F-4A11-BBF6-919098AFBBFB}" type="slidenum">
              <a:rPr lang="en-US" smtClean="0"/>
              <a:pPr>
                <a:defRPr/>
              </a:pPr>
              <a:t>1</a:t>
            </a:fld>
            <a:endParaRPr lang="en-US"/>
          </a:p>
        </p:txBody>
      </p:sp>
    </p:spTree>
    <p:extLst>
      <p:ext uri="{BB962C8B-B14F-4D97-AF65-F5344CB8AC3E}">
        <p14:creationId xmlns:p14="http://schemas.microsoft.com/office/powerpoint/2010/main" val="3232462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Not all successions reach a climax community. A combination of factors such as fire and selective grazing by herbivores help to create conditions that allows, for example, grasslands to persist.</a:t>
            </a:r>
            <a:endParaRPr lang="en-US" dirty="0"/>
          </a:p>
        </p:txBody>
      </p:sp>
      <p:sp>
        <p:nvSpPr>
          <p:cNvPr id="4" name="Slide Number Placeholder 3"/>
          <p:cNvSpPr>
            <a:spLocks noGrp="1"/>
          </p:cNvSpPr>
          <p:nvPr>
            <p:ph type="sldNum" sz="quarter" idx="10"/>
          </p:nvPr>
        </p:nvSpPr>
        <p:spPr/>
        <p:txBody>
          <a:bodyPr/>
          <a:lstStyle/>
          <a:p>
            <a:pPr>
              <a:defRPr/>
            </a:pPr>
            <a:fld id="{60304E8F-7DE4-4BC5-8D15-3EAD43A073A8}" type="slidenum">
              <a:rPr lang="en-US" smtClean="0"/>
              <a:pPr>
                <a:defRPr/>
              </a:pPr>
              <a:t>10</a:t>
            </a:fld>
            <a:endParaRPr lang="en-US"/>
          </a:p>
        </p:txBody>
      </p:sp>
    </p:spTree>
    <p:extLst>
      <p:ext uri="{BB962C8B-B14F-4D97-AF65-F5344CB8AC3E}">
        <p14:creationId xmlns:p14="http://schemas.microsoft.com/office/powerpoint/2010/main" val="3760141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1" kern="1200" baseline="0" dirty="0" smtClean="0">
                <a:solidFill>
                  <a:schemeClr val="tx1"/>
                </a:solidFill>
                <a:latin typeface="+mn-lt"/>
                <a:ea typeface="+mn-ea"/>
                <a:cs typeface="+mn-cs"/>
              </a:rPr>
              <a:t>Figure 6.9</a:t>
            </a:r>
          </a:p>
          <a:p>
            <a:r>
              <a:rPr lang="en-US" sz="1200" kern="1200" baseline="0" dirty="0" smtClean="0">
                <a:solidFill>
                  <a:schemeClr val="tx1"/>
                </a:solidFill>
                <a:latin typeface="+mn-lt"/>
                <a:ea typeface="+mn-ea"/>
                <a:cs typeface="+mn-cs"/>
              </a:rPr>
              <a:t>The once widespread grasslands of western Victoria contained a) kangaroo grass, b) spear grass, c) blue pincushion and d) everlasting daisies. Here forest communities have given way to grasslands. The adaptive success of grasses enabled them to exploit the physical factors that created the deflected, or modified, succession.</a:t>
            </a:r>
            <a:endParaRPr lang="en-US" dirty="0"/>
          </a:p>
        </p:txBody>
      </p:sp>
      <p:sp>
        <p:nvSpPr>
          <p:cNvPr id="4" name="Slide Number Placeholder 3"/>
          <p:cNvSpPr>
            <a:spLocks noGrp="1"/>
          </p:cNvSpPr>
          <p:nvPr>
            <p:ph type="sldNum" sz="quarter" idx="10"/>
          </p:nvPr>
        </p:nvSpPr>
        <p:spPr/>
        <p:txBody>
          <a:bodyPr/>
          <a:lstStyle/>
          <a:p>
            <a:pPr>
              <a:defRPr/>
            </a:pPr>
            <a:fld id="{60304E8F-7DE4-4BC5-8D15-3EAD43A073A8}" type="slidenum">
              <a:rPr lang="en-US" smtClean="0"/>
              <a:pPr>
                <a:defRPr/>
              </a:pPr>
              <a:t>11</a:t>
            </a:fld>
            <a:endParaRPr lang="en-US"/>
          </a:p>
        </p:txBody>
      </p:sp>
    </p:spTree>
    <p:extLst>
      <p:ext uri="{BB962C8B-B14F-4D97-AF65-F5344CB8AC3E}">
        <p14:creationId xmlns:p14="http://schemas.microsoft.com/office/powerpoint/2010/main" val="34465704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There are many instances of natural disturbances, such as erupting volcanoes, massive flooding, hurricanes and tornadoes, tsunamis and landslides that change the biotic and abiotic interactions in a community. Depending on the severity, type and extent of the disturbances, primary or secondary succession will follow.</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Fire impacts the </a:t>
            </a:r>
            <a:r>
              <a:rPr lang="en-US" sz="1200" kern="1200" baseline="0" dirty="0" err="1" smtClean="0">
                <a:solidFill>
                  <a:schemeClr val="tx1"/>
                </a:solidFill>
                <a:latin typeface="+mn-lt"/>
                <a:ea typeface="+mn-ea"/>
                <a:cs typeface="+mn-cs"/>
              </a:rPr>
              <a:t>abiotic</a:t>
            </a:r>
            <a:r>
              <a:rPr lang="en-US" sz="1200" kern="1200" baseline="0" dirty="0" smtClean="0">
                <a:solidFill>
                  <a:schemeClr val="tx1"/>
                </a:solidFill>
                <a:latin typeface="+mn-lt"/>
                <a:ea typeface="+mn-ea"/>
                <a:cs typeface="+mn-cs"/>
              </a:rPr>
              <a:t> interactions in a community. It opens up spaces and creates a nutrient-rich seedbed resulting in secondary succession. The fire causes species such as bottlebrushes, </a:t>
            </a:r>
            <a:r>
              <a:rPr lang="en-US" sz="1200" kern="1200" baseline="0" dirty="0" err="1" smtClean="0">
                <a:solidFill>
                  <a:schemeClr val="tx1"/>
                </a:solidFill>
                <a:latin typeface="+mn-lt"/>
                <a:ea typeface="+mn-ea"/>
                <a:cs typeface="+mn-cs"/>
              </a:rPr>
              <a:t>hakeas</a:t>
            </a:r>
            <a:r>
              <a:rPr lang="en-US" sz="1200" kern="1200" baseline="0" dirty="0" smtClean="0">
                <a:solidFill>
                  <a:schemeClr val="tx1"/>
                </a:solidFill>
                <a:latin typeface="+mn-lt"/>
                <a:ea typeface="+mn-ea"/>
                <a:cs typeface="+mn-cs"/>
              </a:rPr>
              <a:t>, some acacias and eucalypts to regenerate from seed. Fire damage stimulates regrowth in other species smoke particles signal growth in others. The proliferation of new growth in a post-fire community attracts many mobile species such as wallabies, birds, small mammals and insects. The new growth sustains animals such as wombats and echidnas that may have survived the fire in underground burrows.</a:t>
            </a:r>
            <a:endParaRPr lang="en-US" dirty="0"/>
          </a:p>
        </p:txBody>
      </p:sp>
      <p:sp>
        <p:nvSpPr>
          <p:cNvPr id="4" name="Slide Number Placeholder 3"/>
          <p:cNvSpPr>
            <a:spLocks noGrp="1"/>
          </p:cNvSpPr>
          <p:nvPr>
            <p:ph type="sldNum" sz="quarter" idx="10"/>
          </p:nvPr>
        </p:nvSpPr>
        <p:spPr/>
        <p:txBody>
          <a:bodyPr/>
          <a:lstStyle/>
          <a:p>
            <a:pPr>
              <a:defRPr/>
            </a:pPr>
            <a:fld id="{60304E8F-7DE4-4BC5-8D15-3EAD43A073A8}" type="slidenum">
              <a:rPr lang="en-US" smtClean="0"/>
              <a:pPr>
                <a:defRPr/>
              </a:pPr>
              <a:t>12</a:t>
            </a:fld>
            <a:endParaRPr lang="en-US"/>
          </a:p>
        </p:txBody>
      </p:sp>
    </p:spTree>
    <p:extLst>
      <p:ext uri="{BB962C8B-B14F-4D97-AF65-F5344CB8AC3E}">
        <p14:creationId xmlns:p14="http://schemas.microsoft.com/office/powerpoint/2010/main" val="14503206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AU" sz="1200" b="0" i="0" u="none" strike="noStrike" kern="1200" baseline="0" dirty="0" smtClean="0">
                <a:solidFill>
                  <a:schemeClr val="tx1"/>
                </a:solidFill>
                <a:latin typeface="+mn-lt"/>
                <a:ea typeface="+mn-ea"/>
                <a:cs typeface="+mn-cs"/>
              </a:rPr>
              <a:t>The controlled fire regimes of these past practices are no longer widespread. In many areas of Australia now, the once fire-tolerant landscapes are being buried alive by a spreading invasion of African grasses such as gamba, para, mission and </a:t>
            </a:r>
            <a:r>
              <a:rPr lang="en-AU" sz="1200" b="0" i="0" u="none" strike="noStrike" kern="1200" baseline="0" dirty="0" err="1" smtClean="0">
                <a:solidFill>
                  <a:schemeClr val="tx1"/>
                </a:solidFill>
                <a:latin typeface="+mn-lt"/>
                <a:ea typeface="+mn-ea"/>
                <a:cs typeface="+mn-cs"/>
              </a:rPr>
              <a:t>buffel</a:t>
            </a:r>
            <a:r>
              <a:rPr lang="en-AU" sz="1200" b="0" i="0" u="none" strike="noStrike" kern="1200" baseline="0" dirty="0" smtClean="0">
                <a:solidFill>
                  <a:schemeClr val="tx1"/>
                </a:solidFill>
                <a:latin typeface="+mn-lt"/>
                <a:ea typeface="+mn-ea"/>
                <a:cs typeface="+mn-cs"/>
              </a:rPr>
              <a:t> grasses. Vast areas of woodland in the north and centre of the continent are at risk. These introduced grasses build up huge fuel loads, causing fires of an intensity and timing that native trees, shrubs and grasses cannot withstand.</a:t>
            </a:r>
          </a:p>
          <a:p>
            <a:r>
              <a:rPr lang="en-AU" sz="1200" b="0" i="0" u="none" strike="noStrike" kern="1200" baseline="0" dirty="0" smtClean="0">
                <a:solidFill>
                  <a:schemeClr val="tx1"/>
                </a:solidFill>
                <a:latin typeface="+mn-lt"/>
                <a:ea typeface="+mn-ea"/>
                <a:cs typeface="+mn-cs"/>
              </a:rPr>
              <a:t>Eucalypts, acacias and shrubs that make up the unique Australian landscape normally thrive in the natural fires of lower intensity and frequency, but do not survive these. </a:t>
            </a:r>
            <a:r>
              <a:rPr lang="en-AU" sz="1200" b="1" i="0" u="none" strike="noStrike" kern="1200" baseline="0" dirty="0" smtClean="0">
                <a:solidFill>
                  <a:schemeClr val="tx1"/>
                </a:solidFill>
                <a:latin typeface="+mn-lt"/>
                <a:ea typeface="+mn-ea"/>
                <a:cs typeface="+mn-cs"/>
              </a:rPr>
              <a:t>Refuges </a:t>
            </a:r>
            <a:r>
              <a:rPr lang="en-AU" sz="1200" b="0" i="0" u="none" strike="noStrike" kern="1200" baseline="0" dirty="0" smtClean="0">
                <a:solidFill>
                  <a:schemeClr val="tx1"/>
                </a:solidFill>
                <a:latin typeface="+mn-lt"/>
                <a:ea typeface="+mn-ea"/>
                <a:cs typeface="+mn-cs"/>
              </a:rPr>
              <a:t>where Australian native plants and animals survive in intense drought are burnt out, too. If these go, then there is nothing to recolonise the landscape. The Australian woodland will be replaced by grassland, an African grassland.</a:t>
            </a:r>
            <a:endParaRPr lang="en-US" dirty="0"/>
          </a:p>
        </p:txBody>
      </p:sp>
      <p:sp>
        <p:nvSpPr>
          <p:cNvPr id="4" name="Slide Number Placeholder 3"/>
          <p:cNvSpPr>
            <a:spLocks noGrp="1"/>
          </p:cNvSpPr>
          <p:nvPr>
            <p:ph type="sldNum" sz="quarter" idx="10"/>
          </p:nvPr>
        </p:nvSpPr>
        <p:spPr/>
        <p:txBody>
          <a:bodyPr/>
          <a:lstStyle/>
          <a:p>
            <a:pPr>
              <a:defRPr/>
            </a:pPr>
            <a:fld id="{60304E8F-7DE4-4BC5-8D15-3EAD43A073A8}" type="slidenum">
              <a:rPr lang="en-US" smtClean="0"/>
              <a:pPr>
                <a:defRPr/>
              </a:pPr>
              <a:t>13</a:t>
            </a:fld>
            <a:endParaRPr lang="en-US"/>
          </a:p>
        </p:txBody>
      </p:sp>
    </p:spTree>
    <p:extLst>
      <p:ext uri="{BB962C8B-B14F-4D97-AF65-F5344CB8AC3E}">
        <p14:creationId xmlns:p14="http://schemas.microsoft.com/office/powerpoint/2010/main" val="2653854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60304E8F-7DE4-4BC5-8D15-3EAD43A073A8}" type="slidenum">
              <a:rPr lang="en-US" smtClean="0"/>
              <a:pPr>
                <a:defRPr/>
              </a:pPr>
              <a:t>14</a:t>
            </a:fld>
            <a:endParaRPr lang="en-US"/>
          </a:p>
        </p:txBody>
      </p:sp>
    </p:spTree>
    <p:extLst>
      <p:ext uri="{BB962C8B-B14F-4D97-AF65-F5344CB8AC3E}">
        <p14:creationId xmlns:p14="http://schemas.microsoft.com/office/powerpoint/2010/main" val="21218766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AU" sz="1200" b="0" i="0" u="none" strike="noStrike" kern="1200" baseline="0" dirty="0" smtClean="0">
                <a:solidFill>
                  <a:schemeClr val="tx1"/>
                </a:solidFill>
                <a:latin typeface="+mn-lt"/>
                <a:ea typeface="+mn-ea"/>
                <a:cs typeface="+mn-cs"/>
              </a:rPr>
              <a:t>Australia’s biodiversity is unique and globally significant, but humans have impacted significantly on its natural environment. Australia is recognised as one of only 17 ‘mega-diverse’ countries, with ecosystems of exceptional variety and uniqueness. This group of mega-diverse countries covers less than 10% of the global surface, but supports more than 70% of Earth’s biological diversity. It is this very biodiversity that is attracting attention from those who would exploit it, whether through illegal trading of unusual collector items, searching for natural chemical compounds or attempting to control ownership of native fauna and flora and their products.</a:t>
            </a:r>
            <a:endParaRPr lang="en-US" dirty="0"/>
          </a:p>
        </p:txBody>
      </p:sp>
      <p:sp>
        <p:nvSpPr>
          <p:cNvPr id="4" name="Slide Number Placeholder 3"/>
          <p:cNvSpPr>
            <a:spLocks noGrp="1"/>
          </p:cNvSpPr>
          <p:nvPr>
            <p:ph type="sldNum" sz="quarter" idx="10"/>
          </p:nvPr>
        </p:nvSpPr>
        <p:spPr/>
        <p:txBody>
          <a:bodyPr/>
          <a:lstStyle/>
          <a:p>
            <a:pPr>
              <a:defRPr/>
            </a:pPr>
            <a:fld id="{60304E8F-7DE4-4BC5-8D15-3EAD43A073A8}" type="slidenum">
              <a:rPr lang="en-US" smtClean="0"/>
              <a:pPr>
                <a:defRPr/>
              </a:pPr>
              <a:t>15</a:t>
            </a:fld>
            <a:endParaRPr lang="en-US"/>
          </a:p>
        </p:txBody>
      </p:sp>
    </p:spTree>
    <p:extLst>
      <p:ext uri="{BB962C8B-B14F-4D97-AF65-F5344CB8AC3E}">
        <p14:creationId xmlns:p14="http://schemas.microsoft.com/office/powerpoint/2010/main" val="18351668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AU" sz="1200" b="0" i="0" u="none" strike="noStrike" kern="1200" baseline="0" dirty="0" smtClean="0">
                <a:solidFill>
                  <a:schemeClr val="tx1"/>
                </a:solidFill>
                <a:latin typeface="+mn-lt"/>
                <a:ea typeface="+mn-ea"/>
                <a:cs typeface="+mn-cs"/>
              </a:rPr>
              <a:t>As Australia’s population approaches 30 million and continues to grow, there is continued competition for both renewable and </a:t>
            </a:r>
            <a:r>
              <a:rPr lang="en-AU" sz="1200" b="1" i="0" u="none" strike="noStrike" kern="1200" baseline="0" dirty="0" smtClean="0">
                <a:solidFill>
                  <a:schemeClr val="tx1"/>
                </a:solidFill>
                <a:latin typeface="+mn-lt"/>
                <a:ea typeface="+mn-ea"/>
                <a:cs typeface="+mn-cs"/>
              </a:rPr>
              <a:t>non-renewable </a:t>
            </a:r>
            <a:r>
              <a:rPr lang="en-AU" sz="1200" b="0" i="0" u="none" strike="noStrike" kern="1200" baseline="0" dirty="0" smtClean="0">
                <a:solidFill>
                  <a:schemeClr val="tx1"/>
                </a:solidFill>
                <a:latin typeface="+mn-lt"/>
                <a:ea typeface="+mn-ea"/>
                <a:cs typeface="+mn-cs"/>
              </a:rPr>
              <a:t>resources. This parallels the effect of the global increase in population. Competition for land use is considerable: for agriculture; for habitats for native biota; for industrial and domestic constructions; for roads, waste disposal and the spreading urban development; and for minerals, matter and fuels that sustain a consumer society.</a:t>
            </a:r>
            <a:endParaRPr lang="en-US" dirty="0"/>
          </a:p>
        </p:txBody>
      </p:sp>
      <p:sp>
        <p:nvSpPr>
          <p:cNvPr id="4" name="Slide Number Placeholder 3"/>
          <p:cNvSpPr>
            <a:spLocks noGrp="1"/>
          </p:cNvSpPr>
          <p:nvPr>
            <p:ph type="sldNum" sz="quarter" idx="10"/>
          </p:nvPr>
        </p:nvSpPr>
        <p:spPr/>
        <p:txBody>
          <a:bodyPr/>
          <a:lstStyle/>
          <a:p>
            <a:pPr>
              <a:defRPr/>
            </a:pPr>
            <a:fld id="{60304E8F-7DE4-4BC5-8D15-3EAD43A073A8}" type="slidenum">
              <a:rPr lang="en-US" smtClean="0"/>
              <a:pPr>
                <a:defRPr/>
              </a:pPr>
              <a:t>16</a:t>
            </a:fld>
            <a:endParaRPr lang="en-US"/>
          </a:p>
        </p:txBody>
      </p:sp>
    </p:spTree>
    <p:extLst>
      <p:ext uri="{BB962C8B-B14F-4D97-AF65-F5344CB8AC3E}">
        <p14:creationId xmlns:p14="http://schemas.microsoft.com/office/powerpoint/2010/main" val="7766111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Distribution of water flow: irrigation, major engineering works, degradation of urban streams and waterways, </a:t>
            </a:r>
            <a:r>
              <a:rPr lang="en-US" sz="1200" kern="1200" baseline="0" dirty="0" err="1" smtClean="0">
                <a:solidFill>
                  <a:schemeClr val="tx1"/>
                </a:solidFill>
                <a:latin typeface="+mn-lt"/>
                <a:ea typeface="+mn-ea"/>
                <a:cs typeface="+mn-cs"/>
              </a:rPr>
              <a:t>desnagging</a:t>
            </a:r>
            <a:r>
              <a:rPr lang="en-US" sz="1200" kern="1200" baseline="0" dirty="0" smtClean="0">
                <a:solidFill>
                  <a:schemeClr val="tx1"/>
                </a:solidFill>
                <a:latin typeface="+mn-lt"/>
                <a:ea typeface="+mn-ea"/>
                <a:cs typeface="+mn-cs"/>
              </a:rPr>
              <a:t> and drainage of wetlands.</a:t>
            </a:r>
          </a:p>
          <a:p>
            <a:r>
              <a:rPr lang="en-US" sz="1200" kern="1200" baseline="0" dirty="0" smtClean="0">
                <a:solidFill>
                  <a:schemeClr val="tx1"/>
                </a:solidFill>
                <a:latin typeface="+mn-lt"/>
                <a:ea typeface="+mn-ea"/>
                <a:cs typeface="+mn-cs"/>
              </a:rPr>
              <a:t>Eutrophication: the enrichment of water by nutrients, particularly the phosphorous and nitrogen </a:t>
            </a:r>
            <a:r>
              <a:rPr lang="en-US" sz="1200" kern="1200" baseline="0" dirty="0" err="1" smtClean="0">
                <a:solidFill>
                  <a:schemeClr val="tx1"/>
                </a:solidFill>
                <a:latin typeface="+mn-lt"/>
                <a:ea typeface="+mn-ea"/>
                <a:cs typeface="+mn-cs"/>
              </a:rPr>
              <a:t>fertilisers</a:t>
            </a:r>
            <a:r>
              <a:rPr lang="en-US" sz="1200" kern="1200" baseline="0" dirty="0" smtClean="0">
                <a:solidFill>
                  <a:schemeClr val="tx1"/>
                </a:solidFill>
                <a:latin typeface="+mn-lt"/>
                <a:ea typeface="+mn-ea"/>
                <a:cs typeface="+mn-cs"/>
              </a:rPr>
              <a:t>, in run-off.</a:t>
            </a:r>
          </a:p>
          <a:p>
            <a:r>
              <a:rPr lang="en-US" sz="1200" kern="1200" baseline="0" dirty="0" smtClean="0">
                <a:solidFill>
                  <a:schemeClr val="tx1"/>
                </a:solidFill>
                <a:latin typeface="+mn-lt"/>
                <a:ea typeface="+mn-ea"/>
                <a:cs typeface="+mn-cs"/>
              </a:rPr>
              <a:t>Marine ecosystems: competition for their use for food, recreation, transport, commercial livelihood and as a repository for our wastes.</a:t>
            </a:r>
          </a:p>
          <a:p>
            <a:r>
              <a:rPr lang="en-US" sz="1200" kern="1200" baseline="0" dirty="0" smtClean="0">
                <a:solidFill>
                  <a:schemeClr val="tx1"/>
                </a:solidFill>
                <a:latin typeface="+mn-lt"/>
                <a:ea typeface="+mn-ea"/>
                <a:cs typeface="+mn-cs"/>
              </a:rPr>
              <a:t>Introduced species: </a:t>
            </a:r>
            <a:r>
              <a:rPr lang="en-US" sz="1200" b="0" kern="1200" baseline="0" dirty="0" smtClean="0">
                <a:solidFill>
                  <a:schemeClr val="tx1"/>
                </a:solidFill>
                <a:latin typeface="+mn-lt"/>
                <a:ea typeface="+mn-ea"/>
                <a:cs typeface="+mn-cs"/>
              </a:rPr>
              <a:t>become serious pests that seriously affect habitats w</a:t>
            </a:r>
            <a:r>
              <a:rPr lang="en-US" sz="1200" kern="1200" baseline="0" dirty="0" smtClean="0">
                <a:solidFill>
                  <a:schemeClr val="tx1"/>
                </a:solidFill>
                <a:latin typeface="+mn-lt"/>
                <a:ea typeface="+mn-ea"/>
                <a:cs typeface="+mn-cs"/>
              </a:rPr>
              <a:t>ithout the normal homeostatic mechanisms for population control, such as natural</a:t>
            </a:r>
            <a:r>
              <a:rPr lang="en-US" sz="1200" b="0" kern="1200" baseline="0" dirty="0" smtClean="0">
                <a:solidFill>
                  <a:schemeClr val="tx1"/>
                </a:solidFill>
                <a:latin typeface="+mn-lt"/>
                <a:ea typeface="+mn-ea"/>
                <a:cs typeface="+mn-cs"/>
              </a:rPr>
              <a:t> predators.</a:t>
            </a:r>
            <a:endParaRPr lang="en-US" sz="1200" kern="1200" baseline="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60304E8F-7DE4-4BC5-8D15-3EAD43A073A8}" type="slidenum">
              <a:rPr lang="en-US" smtClean="0"/>
              <a:pPr>
                <a:defRPr/>
              </a:pPr>
              <a:t>17</a:t>
            </a:fld>
            <a:endParaRPr lang="en-US"/>
          </a:p>
        </p:txBody>
      </p:sp>
    </p:spTree>
    <p:extLst>
      <p:ext uri="{BB962C8B-B14F-4D97-AF65-F5344CB8AC3E}">
        <p14:creationId xmlns:p14="http://schemas.microsoft.com/office/powerpoint/2010/main" val="15593760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baseline="0" dirty="0" smtClean="0">
                <a:solidFill>
                  <a:schemeClr val="tx1"/>
                </a:solidFill>
                <a:latin typeface="+mn-lt"/>
                <a:ea typeface="+mn-ea"/>
                <a:cs typeface="+mn-cs"/>
              </a:rPr>
              <a:t>Ecosystem models are very useful for simulating and analysing the long-term dynamics and properties of complex ecosystems. They allow the use of information from different disciplines as well as analysing, interpreting and understanding field observations. This provides a basis for predictions of the impacts of changes in real ecosystems, the development of tools for management support and policy advice.</a:t>
            </a:r>
            <a:endParaRPr lang="en-AU" dirty="0"/>
          </a:p>
        </p:txBody>
      </p:sp>
      <p:sp>
        <p:nvSpPr>
          <p:cNvPr id="4" name="Slide Number Placeholder 3"/>
          <p:cNvSpPr>
            <a:spLocks noGrp="1"/>
          </p:cNvSpPr>
          <p:nvPr>
            <p:ph type="sldNum" sz="quarter" idx="10"/>
          </p:nvPr>
        </p:nvSpPr>
        <p:spPr/>
        <p:txBody>
          <a:bodyPr/>
          <a:lstStyle/>
          <a:p>
            <a:pPr>
              <a:defRPr/>
            </a:pPr>
            <a:fld id="{60304E8F-7DE4-4BC5-8D15-3EAD43A073A8}" type="slidenum">
              <a:rPr lang="en-US" smtClean="0"/>
              <a:pPr>
                <a:defRPr/>
              </a:pPr>
              <a:t>18</a:t>
            </a:fld>
            <a:endParaRPr lang="en-US"/>
          </a:p>
        </p:txBody>
      </p:sp>
    </p:spTree>
    <p:extLst>
      <p:ext uri="{BB962C8B-B14F-4D97-AF65-F5344CB8AC3E}">
        <p14:creationId xmlns:p14="http://schemas.microsoft.com/office/powerpoint/2010/main" val="97689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p:cNvSpPr>
            <a:spLocks noGrp="1" noRot="1" noChangeAspect="1" noTextEdit="1"/>
          </p:cNvSpPr>
          <p:nvPr>
            <p:ph type="sldImg"/>
          </p:nvPr>
        </p:nvSpPr>
        <p:spPr bwMode="auto">
          <a:noFill/>
          <a:ln>
            <a:solidFill>
              <a:srgbClr val="000000"/>
            </a:solidFill>
            <a:miter lim="800000"/>
            <a:headEnd/>
            <a:tailEnd/>
          </a:ln>
        </p:spPr>
      </p:sp>
      <p:sp>
        <p:nvSpPr>
          <p:cNvPr id="133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dirty="0" smtClean="0"/>
          </a:p>
        </p:txBody>
      </p:sp>
      <p:sp>
        <p:nvSpPr>
          <p:cNvPr id="4" name="Slide Number Placeholder 3"/>
          <p:cNvSpPr>
            <a:spLocks noGrp="1"/>
          </p:cNvSpPr>
          <p:nvPr>
            <p:ph type="sldNum" sz="quarter" idx="5"/>
          </p:nvPr>
        </p:nvSpPr>
        <p:spPr/>
        <p:txBody>
          <a:bodyPr/>
          <a:lstStyle/>
          <a:p>
            <a:pPr>
              <a:defRPr/>
            </a:pPr>
            <a:fld id="{093111B7-45C4-46E8-8AC9-DD2110798F24}" type="slidenum">
              <a:rPr lang="en-US" smtClean="0"/>
              <a:pPr>
                <a:defRPr/>
              </a:pPr>
              <a:t>2</a:t>
            </a:fld>
            <a:endParaRPr lang="en-US"/>
          </a:p>
        </p:txBody>
      </p:sp>
    </p:spTree>
    <p:extLst>
      <p:ext uri="{BB962C8B-B14F-4D97-AF65-F5344CB8AC3E}">
        <p14:creationId xmlns:p14="http://schemas.microsoft.com/office/powerpoint/2010/main" val="14097892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Image Placeholder 1"/>
          <p:cNvSpPr>
            <a:spLocks noGrp="1" noRot="1" noChangeAspect="1" noTextEdit="1"/>
          </p:cNvSpPr>
          <p:nvPr>
            <p:ph type="sldImg"/>
          </p:nvPr>
        </p:nvSpPr>
        <p:spPr bwMode="auto">
          <a:noFill/>
          <a:ln>
            <a:solidFill>
              <a:srgbClr val="000000"/>
            </a:solidFill>
            <a:miter lim="800000"/>
            <a:headEnd/>
            <a:tailEnd/>
          </a:ln>
        </p:spPr>
      </p:sp>
      <p:sp>
        <p:nvSpPr>
          <p:cNvPr id="14339"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sz="1200" kern="1200" baseline="0" dirty="0" smtClean="0">
                <a:solidFill>
                  <a:schemeClr val="tx1"/>
                </a:solidFill>
                <a:latin typeface="+mn-lt"/>
                <a:ea typeface="+mn-ea"/>
                <a:cs typeface="+mn-cs"/>
              </a:rPr>
              <a:t>Mammals lived with the dinosaurs for almost 130 million years as small and unobtrusive members of the ground fauna. The extinction of the dinosaurs finally opened up new niches previously denied to them. In Australia, at about the same time as the dinosaurs became extinct, the last of the </a:t>
            </a:r>
            <a:r>
              <a:rPr lang="en-US" sz="1200" kern="1200" baseline="0" dirty="0" err="1" smtClean="0">
                <a:solidFill>
                  <a:schemeClr val="tx1"/>
                </a:solidFill>
                <a:latin typeface="+mn-lt"/>
                <a:ea typeface="+mn-ea"/>
                <a:cs typeface="+mn-cs"/>
              </a:rPr>
              <a:t>Gondwana</a:t>
            </a:r>
            <a:r>
              <a:rPr lang="en-US" sz="1200" kern="1200" baseline="0" dirty="0" smtClean="0">
                <a:solidFill>
                  <a:schemeClr val="tx1"/>
                </a:solidFill>
                <a:latin typeface="+mn-lt"/>
                <a:ea typeface="+mn-ea"/>
                <a:cs typeface="+mn-cs"/>
              </a:rPr>
              <a:t> land masses were breaking up and by 40 million years ago Australia had parted company with Antarctica, the last remnant of </a:t>
            </a:r>
            <a:r>
              <a:rPr lang="en-US" sz="1200" kern="1200" baseline="0" dirty="0" err="1" smtClean="0">
                <a:solidFill>
                  <a:schemeClr val="tx1"/>
                </a:solidFill>
                <a:latin typeface="+mn-lt"/>
                <a:ea typeface="+mn-ea"/>
                <a:cs typeface="+mn-cs"/>
              </a:rPr>
              <a:t>Gondwana</a:t>
            </a:r>
            <a:r>
              <a:rPr lang="en-US" sz="1200" kern="1200" baseline="0" dirty="0" smtClean="0">
                <a:solidFill>
                  <a:schemeClr val="tx1"/>
                </a:solidFill>
                <a:latin typeface="+mn-lt"/>
                <a:ea typeface="+mn-ea"/>
                <a:cs typeface="+mn-cs"/>
              </a:rPr>
              <a:t>. This was an important stage in the physical isolation that was to give Australia’s plants, animals and other organisms such distinctive characteristics.</a:t>
            </a:r>
            <a:endParaRPr lang="en-US" dirty="0" smtClean="0"/>
          </a:p>
        </p:txBody>
      </p:sp>
      <p:sp>
        <p:nvSpPr>
          <p:cNvPr id="4" name="Slide Number Placeholder 3"/>
          <p:cNvSpPr>
            <a:spLocks noGrp="1"/>
          </p:cNvSpPr>
          <p:nvPr>
            <p:ph type="sldNum" sz="quarter" idx="5"/>
          </p:nvPr>
        </p:nvSpPr>
        <p:spPr/>
        <p:txBody>
          <a:bodyPr/>
          <a:lstStyle/>
          <a:p>
            <a:pPr>
              <a:defRPr/>
            </a:pPr>
            <a:fld id="{8265CCF7-C6F2-435C-AB36-78C649E2A501}" type="slidenum">
              <a:rPr lang="en-US" smtClean="0"/>
              <a:pPr>
                <a:defRPr/>
              </a:pPr>
              <a:t>3</a:t>
            </a:fld>
            <a:endParaRPr lang="en-US"/>
          </a:p>
        </p:txBody>
      </p:sp>
    </p:spTree>
    <p:extLst>
      <p:ext uri="{BB962C8B-B14F-4D97-AF65-F5344CB8AC3E}">
        <p14:creationId xmlns:p14="http://schemas.microsoft.com/office/powerpoint/2010/main" val="37727211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Comparing present biota with those in the fossil record helps us to understand changes in living components of ecosystems over time. Changes in abiotic factors can also be deduced by studying soils, rocks and even ice cores.</a:t>
            </a:r>
          </a:p>
          <a:p>
            <a:r>
              <a:rPr lang="en-US" sz="1200" kern="1200" baseline="0" dirty="0" smtClean="0">
                <a:solidFill>
                  <a:schemeClr val="tx1"/>
                </a:solidFill>
                <a:latin typeface="+mn-lt"/>
                <a:ea typeface="+mn-ea"/>
                <a:cs typeface="+mn-cs"/>
              </a:rPr>
              <a:t>Drilling down into the ice at the poles and within large glaciers produces cores that have preserved a continuous record of past climatic conditions: trapped gas bubbles and the presence or absence of traces of organisms reveal information about changes in temperature and relative concentrations of atmospheric gases.</a:t>
            </a:r>
            <a:endParaRPr lang="en-US" dirty="0"/>
          </a:p>
        </p:txBody>
      </p:sp>
      <p:sp>
        <p:nvSpPr>
          <p:cNvPr id="4" name="Slide Number Placeholder 3"/>
          <p:cNvSpPr>
            <a:spLocks noGrp="1"/>
          </p:cNvSpPr>
          <p:nvPr>
            <p:ph type="sldNum" sz="quarter" idx="10"/>
          </p:nvPr>
        </p:nvSpPr>
        <p:spPr/>
        <p:txBody>
          <a:bodyPr/>
          <a:lstStyle/>
          <a:p>
            <a:pPr>
              <a:defRPr/>
            </a:pPr>
            <a:fld id="{60304E8F-7DE4-4BC5-8D15-3EAD43A073A8}" type="slidenum">
              <a:rPr lang="en-US" smtClean="0"/>
              <a:pPr>
                <a:defRPr/>
              </a:pPr>
              <a:t>4</a:t>
            </a:fld>
            <a:endParaRPr lang="en-US"/>
          </a:p>
        </p:txBody>
      </p:sp>
    </p:spTree>
    <p:extLst>
      <p:ext uri="{BB962C8B-B14F-4D97-AF65-F5344CB8AC3E}">
        <p14:creationId xmlns:p14="http://schemas.microsoft.com/office/powerpoint/2010/main" val="25967573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60304E8F-7DE4-4BC5-8D15-3EAD43A073A8}" type="slidenum">
              <a:rPr lang="en-US" smtClean="0"/>
              <a:pPr>
                <a:defRPr/>
              </a:pPr>
              <a:t>5</a:t>
            </a:fld>
            <a:endParaRPr lang="en-US"/>
          </a:p>
        </p:txBody>
      </p:sp>
    </p:spTree>
    <p:extLst>
      <p:ext uri="{BB962C8B-B14F-4D97-AF65-F5344CB8AC3E}">
        <p14:creationId xmlns:p14="http://schemas.microsoft.com/office/powerpoint/2010/main" val="13024877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60304E8F-7DE4-4BC5-8D15-3EAD43A073A8}" type="slidenum">
              <a:rPr lang="en-US" smtClean="0"/>
              <a:pPr>
                <a:defRPr/>
              </a:pPr>
              <a:t>6</a:t>
            </a:fld>
            <a:endParaRPr lang="en-US"/>
          </a:p>
        </p:txBody>
      </p:sp>
    </p:spTree>
    <p:extLst>
      <p:ext uri="{BB962C8B-B14F-4D97-AF65-F5344CB8AC3E}">
        <p14:creationId xmlns:p14="http://schemas.microsoft.com/office/powerpoint/2010/main" val="4018902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mn-lt"/>
                <a:ea typeface="+mn-ea"/>
                <a:cs typeface="+mn-cs"/>
              </a:rPr>
              <a:t>Communities change progressively over time, one community being replaced by the next in serial replacement known as </a:t>
            </a:r>
            <a:r>
              <a:rPr lang="en-US" sz="1200" b="1" kern="1200" baseline="0" dirty="0" smtClean="0">
                <a:solidFill>
                  <a:schemeClr val="tx1"/>
                </a:solidFill>
                <a:latin typeface="+mn-lt"/>
                <a:ea typeface="+mn-ea"/>
                <a:cs typeface="+mn-cs"/>
              </a:rPr>
              <a:t>succession.</a:t>
            </a:r>
          </a:p>
          <a:p>
            <a:r>
              <a:rPr lang="en-US" sz="1200" kern="1200" baseline="0" dirty="0" smtClean="0">
                <a:solidFill>
                  <a:schemeClr val="tx1"/>
                </a:solidFill>
                <a:latin typeface="+mn-lt"/>
                <a:ea typeface="+mn-ea"/>
                <a:cs typeface="+mn-cs"/>
              </a:rPr>
              <a:t>Catastrophic events such as volcanic eruptions, cyclones, earthquakes and tsunamis can cause the development of bare sites with no organisms inhabiting the affected area. This process, called </a:t>
            </a:r>
            <a:r>
              <a:rPr lang="en-US" sz="1200" b="1" kern="1200" baseline="0" dirty="0" err="1" smtClean="0">
                <a:solidFill>
                  <a:schemeClr val="tx1"/>
                </a:solidFill>
                <a:latin typeface="+mn-lt"/>
                <a:ea typeface="+mn-ea"/>
                <a:cs typeface="+mn-cs"/>
              </a:rPr>
              <a:t>nudation</a:t>
            </a:r>
            <a:r>
              <a:rPr lang="en-US" sz="1200" b="1" kern="1200" baseline="0" dirty="0" smtClean="0">
                <a:solidFill>
                  <a:schemeClr val="tx1"/>
                </a:solidFill>
                <a:latin typeface="+mn-lt"/>
                <a:ea typeface="+mn-ea"/>
                <a:cs typeface="+mn-cs"/>
              </a:rPr>
              <a:t>, </a:t>
            </a:r>
            <a:r>
              <a:rPr lang="en-US" sz="1200" b="0" kern="1200" baseline="0" dirty="0" smtClean="0">
                <a:solidFill>
                  <a:schemeClr val="tx1"/>
                </a:solidFill>
                <a:latin typeface="+mn-lt"/>
                <a:ea typeface="+mn-ea"/>
                <a:cs typeface="+mn-cs"/>
              </a:rPr>
              <a:t>starts a long-term process of change, involving three stages in general.</a:t>
            </a:r>
            <a:endParaRPr lang="en-US" b="0" dirty="0"/>
          </a:p>
        </p:txBody>
      </p:sp>
      <p:sp>
        <p:nvSpPr>
          <p:cNvPr id="4" name="Slide Number Placeholder 3"/>
          <p:cNvSpPr>
            <a:spLocks noGrp="1"/>
          </p:cNvSpPr>
          <p:nvPr>
            <p:ph type="sldNum" sz="quarter" idx="10"/>
          </p:nvPr>
        </p:nvSpPr>
        <p:spPr/>
        <p:txBody>
          <a:bodyPr/>
          <a:lstStyle/>
          <a:p>
            <a:pPr>
              <a:defRPr/>
            </a:pPr>
            <a:fld id="{60304E8F-7DE4-4BC5-8D15-3EAD43A073A8}" type="slidenum">
              <a:rPr lang="en-US" smtClean="0"/>
              <a:pPr>
                <a:defRPr/>
              </a:pPr>
              <a:t>7</a:t>
            </a:fld>
            <a:endParaRPr lang="en-US"/>
          </a:p>
        </p:txBody>
      </p:sp>
    </p:spTree>
    <p:extLst>
      <p:ext uri="{BB962C8B-B14F-4D97-AF65-F5344CB8AC3E}">
        <p14:creationId xmlns:p14="http://schemas.microsoft.com/office/powerpoint/2010/main" val="27175833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AU" sz="1200" b="0" i="0" u="none" strike="noStrike" kern="1200" baseline="0" dirty="0" smtClean="0">
                <a:solidFill>
                  <a:schemeClr val="tx1"/>
                </a:solidFill>
                <a:latin typeface="+mn-lt"/>
                <a:ea typeface="+mn-ea"/>
                <a:cs typeface="+mn-cs"/>
              </a:rPr>
              <a:t>These early colonising plants have characteristics that make them successful: effective seed dispersal, rapid growth, and rapid reproduction. They are generally fast-growing and typical of </a:t>
            </a:r>
            <a:r>
              <a:rPr lang="en-AU" sz="1200" b="1" i="0" u="none" strike="noStrike" kern="1200" baseline="0" dirty="0" smtClean="0">
                <a:solidFill>
                  <a:schemeClr val="tx1"/>
                </a:solidFill>
                <a:latin typeface="+mn-lt"/>
                <a:ea typeface="+mn-ea"/>
                <a:cs typeface="+mn-cs"/>
              </a:rPr>
              <a:t>r-selected species</a:t>
            </a:r>
            <a:r>
              <a:rPr lang="en-AU" sz="1200" b="0" i="0" u="none" strike="noStrike" kern="1200" baseline="0" dirty="0" smtClean="0">
                <a:solidFill>
                  <a:schemeClr val="tx1"/>
                </a:solidFill>
                <a:latin typeface="+mn-lt"/>
                <a:ea typeface="+mn-ea"/>
                <a:cs typeface="+mn-cs"/>
              </a:rPr>
              <a:t>. Temporary environments such as pools formed after heavy rain also attract r-selected species. These species are often the first to occupy the unused resources and living space. Their numbers increase rapidly but often decline just as rapidly when more competitive species move in.</a:t>
            </a:r>
            <a:endParaRPr lang="en-US" dirty="0"/>
          </a:p>
        </p:txBody>
      </p:sp>
      <p:sp>
        <p:nvSpPr>
          <p:cNvPr id="4" name="Slide Number Placeholder 3"/>
          <p:cNvSpPr>
            <a:spLocks noGrp="1"/>
          </p:cNvSpPr>
          <p:nvPr>
            <p:ph type="sldNum" sz="quarter" idx="10"/>
          </p:nvPr>
        </p:nvSpPr>
        <p:spPr/>
        <p:txBody>
          <a:bodyPr/>
          <a:lstStyle/>
          <a:p>
            <a:pPr>
              <a:defRPr/>
            </a:pPr>
            <a:fld id="{60304E8F-7DE4-4BC5-8D15-3EAD43A073A8}" type="slidenum">
              <a:rPr lang="en-US" smtClean="0"/>
              <a:pPr>
                <a:defRPr/>
              </a:pPr>
              <a:t>8</a:t>
            </a:fld>
            <a:endParaRPr lang="en-US"/>
          </a:p>
        </p:txBody>
      </p:sp>
    </p:spTree>
    <p:extLst>
      <p:ext uri="{BB962C8B-B14F-4D97-AF65-F5344CB8AC3E}">
        <p14:creationId xmlns:p14="http://schemas.microsoft.com/office/powerpoint/2010/main" val="41275306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AU" sz="1200" b="0" i="0" u="none" strike="noStrike" kern="1200" baseline="0" dirty="0" smtClean="0">
                <a:solidFill>
                  <a:schemeClr val="tx1"/>
                </a:solidFill>
                <a:latin typeface="+mn-lt"/>
                <a:ea typeface="+mn-ea"/>
                <a:cs typeface="+mn-cs"/>
              </a:rPr>
              <a:t>Through fire and flood, or human intervention by logging and land clearing for agriculture, dramatic changes to ecosystems occur. The cycling of matter and the flow of energy are interrupted as the components of the ecosystems are affected. Organisms can recolonise recently disturbed communities via </a:t>
            </a:r>
            <a:r>
              <a:rPr lang="en-AU" sz="1200" b="1" i="0" u="none" strike="noStrike" kern="1200" baseline="0" dirty="0" smtClean="0">
                <a:solidFill>
                  <a:schemeClr val="tx1"/>
                </a:solidFill>
                <a:latin typeface="+mn-lt"/>
                <a:ea typeface="+mn-ea"/>
                <a:cs typeface="+mn-cs"/>
              </a:rPr>
              <a:t>secondary succession</a:t>
            </a:r>
            <a:r>
              <a:rPr lang="en-AU" sz="1200" b="0" i="0" u="none" strike="noStrike" kern="1200" baseline="0" dirty="0" smtClean="0">
                <a:solidFill>
                  <a:schemeClr val="tx1"/>
                </a:solidFill>
                <a:latin typeface="+mn-lt"/>
                <a:ea typeface="+mn-ea"/>
                <a:cs typeface="+mn-cs"/>
              </a:rPr>
              <a:t>, regaining equilibrium although the number and kinds of organisms present may be different from the original ecosystem.</a:t>
            </a:r>
            <a:endParaRPr lang="en-US" dirty="0"/>
          </a:p>
        </p:txBody>
      </p:sp>
      <p:sp>
        <p:nvSpPr>
          <p:cNvPr id="4" name="Slide Number Placeholder 3"/>
          <p:cNvSpPr>
            <a:spLocks noGrp="1"/>
          </p:cNvSpPr>
          <p:nvPr>
            <p:ph type="sldNum" sz="quarter" idx="10"/>
          </p:nvPr>
        </p:nvSpPr>
        <p:spPr/>
        <p:txBody>
          <a:bodyPr/>
          <a:lstStyle/>
          <a:p>
            <a:pPr>
              <a:defRPr/>
            </a:pPr>
            <a:fld id="{60304E8F-7DE4-4BC5-8D15-3EAD43A073A8}" type="slidenum">
              <a:rPr lang="en-US" smtClean="0"/>
              <a:pPr>
                <a:defRPr/>
              </a:pPr>
              <a:t>9</a:t>
            </a:fld>
            <a:endParaRPr lang="en-US"/>
          </a:p>
        </p:txBody>
      </p:sp>
    </p:spTree>
    <p:extLst>
      <p:ext uri="{BB962C8B-B14F-4D97-AF65-F5344CB8AC3E}">
        <p14:creationId xmlns:p14="http://schemas.microsoft.com/office/powerpoint/2010/main" val="311522306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folHlink"/>
        </a:solidFill>
        <a:effectLst/>
      </p:bgPr>
    </p:bg>
    <p:spTree>
      <p:nvGrpSpPr>
        <p:cNvPr id="1" name=""/>
        <p:cNvGrpSpPr/>
        <p:nvPr/>
      </p:nvGrpSpPr>
      <p:grpSpPr>
        <a:xfrm>
          <a:off x="0" y="0"/>
          <a:ext cx="0" cy="0"/>
          <a:chOff x="0" y="0"/>
          <a:chExt cx="0" cy="0"/>
        </a:xfrm>
      </p:grpSpPr>
      <p:sp>
        <p:nvSpPr>
          <p:cNvPr id="4" name="Rectangle 28"/>
          <p:cNvSpPr>
            <a:spLocks noChangeArrowheads="1"/>
          </p:cNvSpPr>
          <p:nvPr/>
        </p:nvSpPr>
        <p:spPr bwMode="gray">
          <a:xfrm>
            <a:off x="0" y="0"/>
            <a:ext cx="9140825" cy="6856413"/>
          </a:xfrm>
          <a:prstGeom prst="rect">
            <a:avLst/>
          </a:prstGeom>
          <a:solidFill>
            <a:schemeClr val="bg1"/>
          </a:solidFill>
          <a:ln w="9525">
            <a:noFill/>
            <a:miter lim="800000"/>
            <a:headEnd/>
            <a:tailEnd/>
          </a:ln>
        </p:spPr>
        <p:txBody>
          <a:bodyPr wrap="none" anchor="ctr"/>
          <a:lstStyle/>
          <a:p>
            <a:pPr>
              <a:defRPr/>
            </a:pPr>
            <a:endParaRPr lang="en-US"/>
          </a:p>
        </p:txBody>
      </p:sp>
      <p:pic>
        <p:nvPicPr>
          <p:cNvPr id="5" name="Picture 27"/>
          <p:cNvPicPr>
            <a:picLocks noChangeAspect="1" noChangeArrowheads="1"/>
          </p:cNvPicPr>
          <p:nvPr/>
        </p:nvPicPr>
        <p:blipFill>
          <a:blip r:embed="rId2" cstate="print"/>
          <a:srcRect/>
          <a:stretch>
            <a:fillRect/>
          </a:stretch>
        </p:blipFill>
        <p:spPr bwMode="auto">
          <a:xfrm>
            <a:off x="0" y="0"/>
            <a:ext cx="9145588" cy="3200400"/>
          </a:xfrm>
          <a:prstGeom prst="rect">
            <a:avLst/>
          </a:prstGeom>
          <a:noFill/>
          <a:ln w="9525">
            <a:noFill/>
            <a:miter lim="800000"/>
            <a:headEnd/>
            <a:tailEnd/>
          </a:ln>
        </p:spPr>
      </p:pic>
      <p:sp>
        <p:nvSpPr>
          <p:cNvPr id="6" name="Rectangle 13"/>
          <p:cNvSpPr>
            <a:spLocks noChangeArrowheads="1"/>
          </p:cNvSpPr>
          <p:nvPr/>
        </p:nvSpPr>
        <p:spPr bwMode="gray">
          <a:xfrm>
            <a:off x="0" y="3200400"/>
            <a:ext cx="9144000" cy="914400"/>
          </a:xfrm>
          <a:prstGeom prst="rect">
            <a:avLst/>
          </a:prstGeom>
          <a:solidFill>
            <a:schemeClr val="accent1"/>
          </a:solidFill>
          <a:ln w="9525">
            <a:noFill/>
            <a:miter lim="800000"/>
            <a:headEnd/>
            <a:tailEnd/>
          </a:ln>
        </p:spPr>
        <p:txBody>
          <a:bodyPr wrap="none" anchor="ctr"/>
          <a:lstStyle/>
          <a:p>
            <a:pPr>
              <a:defRPr/>
            </a:pPr>
            <a:endParaRPr lang="en-US"/>
          </a:p>
        </p:txBody>
      </p:sp>
      <p:sp>
        <p:nvSpPr>
          <p:cNvPr id="7" name="Line 15"/>
          <p:cNvSpPr>
            <a:spLocks noChangeShapeType="1"/>
          </p:cNvSpPr>
          <p:nvPr/>
        </p:nvSpPr>
        <p:spPr bwMode="gray">
          <a:xfrm>
            <a:off x="0" y="3200400"/>
            <a:ext cx="9144000" cy="0"/>
          </a:xfrm>
          <a:prstGeom prst="line">
            <a:avLst/>
          </a:prstGeom>
          <a:noFill/>
          <a:ln w="63500">
            <a:solidFill>
              <a:schemeClr val="bg1"/>
            </a:solidFill>
            <a:round/>
            <a:headEnd/>
            <a:tailEnd/>
          </a:ln>
        </p:spPr>
        <p:txBody>
          <a:bodyPr wrap="none" anchor="ctr"/>
          <a:lstStyle/>
          <a:p>
            <a:pPr>
              <a:defRPr/>
            </a:pPr>
            <a:endParaRPr lang="en-AU"/>
          </a:p>
        </p:txBody>
      </p:sp>
      <p:sp>
        <p:nvSpPr>
          <p:cNvPr id="8" name="Rectangle 30"/>
          <p:cNvSpPr>
            <a:spLocks noChangeArrowheads="1"/>
          </p:cNvSpPr>
          <p:nvPr/>
        </p:nvSpPr>
        <p:spPr bwMode="auto">
          <a:xfrm>
            <a:off x="0" y="6629400"/>
            <a:ext cx="9144000" cy="228600"/>
          </a:xfrm>
          <a:prstGeom prst="rect">
            <a:avLst/>
          </a:prstGeom>
          <a:solidFill>
            <a:schemeClr val="accent1"/>
          </a:solidFill>
          <a:ln w="9525">
            <a:noFill/>
            <a:miter lim="800000"/>
            <a:headEnd/>
            <a:tailEnd/>
          </a:ln>
        </p:spPr>
        <p:txBody>
          <a:bodyPr wrap="none" anchor="ctr"/>
          <a:lstStyle/>
          <a:p>
            <a:pPr>
              <a:defRPr/>
            </a:pPr>
            <a:endParaRPr lang="en-US"/>
          </a:p>
        </p:txBody>
      </p:sp>
      <p:pic>
        <p:nvPicPr>
          <p:cNvPr id="9" name="Picture 31" descr="CL_Logo_RGB_PNG"/>
          <p:cNvPicPr>
            <a:picLocks noChangeAspect="1" noChangeArrowheads="1"/>
          </p:cNvPicPr>
          <p:nvPr/>
        </p:nvPicPr>
        <p:blipFill>
          <a:blip r:embed="rId3" cstate="print"/>
          <a:srcRect/>
          <a:stretch>
            <a:fillRect/>
          </a:stretch>
        </p:blipFill>
        <p:spPr bwMode="gray">
          <a:xfrm>
            <a:off x="6013450" y="5002213"/>
            <a:ext cx="2697163" cy="1179512"/>
          </a:xfrm>
          <a:prstGeom prst="rect">
            <a:avLst/>
          </a:prstGeom>
          <a:noFill/>
          <a:ln w="9525">
            <a:noFill/>
            <a:miter lim="800000"/>
            <a:headEnd/>
            <a:tailEnd/>
          </a:ln>
        </p:spPr>
      </p:pic>
      <p:sp>
        <p:nvSpPr>
          <p:cNvPr id="4100" name="Rectangle 4"/>
          <p:cNvSpPr>
            <a:spLocks noGrp="1" noChangeArrowheads="1"/>
          </p:cNvSpPr>
          <p:nvPr>
            <p:ph type="subTitle" idx="1"/>
          </p:nvPr>
        </p:nvSpPr>
        <p:spPr bwMode="gray">
          <a:xfrm>
            <a:off x="457200" y="3365500"/>
            <a:ext cx="8229600" cy="304800"/>
          </a:xfrm>
          <a:solidFill>
            <a:schemeClr val="accent1"/>
          </a:solidFill>
        </p:spPr>
        <p:txBody>
          <a:bodyPr/>
          <a:lstStyle>
            <a:lvl1pPr>
              <a:spcBef>
                <a:spcPct val="0"/>
              </a:spcBef>
              <a:defRPr>
                <a:solidFill>
                  <a:schemeClr val="bg1"/>
                </a:solidFill>
              </a:defRPr>
            </a:lvl1pPr>
          </a:lstStyle>
          <a:p>
            <a:r>
              <a:rPr lang="en-US" smtClean="0"/>
              <a:t>Click to edit Master subtitle style</a:t>
            </a:r>
            <a:endParaRPr lang="en-US"/>
          </a:p>
        </p:txBody>
      </p:sp>
      <p:sp>
        <p:nvSpPr>
          <p:cNvPr id="4106" name="Rectangle 10"/>
          <p:cNvSpPr>
            <a:spLocks noGrp="1" noChangeArrowheads="1"/>
          </p:cNvSpPr>
          <p:nvPr>
            <p:ph type="ctrTitle"/>
          </p:nvPr>
        </p:nvSpPr>
        <p:spPr>
          <a:xfrm>
            <a:off x="457200" y="1143000"/>
            <a:ext cx="8229600" cy="1828800"/>
          </a:xfrm>
        </p:spPr>
        <p:txBody>
          <a:bodyPr anchor="b"/>
          <a:lstStyle>
            <a:lvl1pPr>
              <a:lnSpc>
                <a:spcPts val="4200"/>
              </a:lnSpc>
              <a:defRPr sz="3600">
                <a:solidFill>
                  <a:schemeClr val="bg1"/>
                </a:solidFill>
              </a:defRPr>
            </a:lvl1pPr>
          </a:lstStyle>
          <a:p>
            <a:r>
              <a:rPr lang="en-US" smtClean="0"/>
              <a:t>Click to edit Master title style</a:t>
            </a:r>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fld id="{4B32EC8F-4D9B-4C30-9D91-C07832E6F42D}" type="datetimeFigureOut">
              <a:rPr lang="en-US"/>
              <a:pPr>
                <a:defRPr/>
              </a:pPr>
              <a:t>3/20/2015</a:t>
            </a:fld>
            <a:endParaRPr lang="en-US"/>
          </a:p>
        </p:txBody>
      </p:sp>
      <p:sp>
        <p:nvSpPr>
          <p:cNvPr id="5" name="Rectangle 6"/>
          <p:cNvSpPr>
            <a:spLocks noGrp="1" noChangeArrowheads="1"/>
          </p:cNvSpPr>
          <p:nvPr>
            <p:ph type="sldNum" sz="quarter" idx="11"/>
          </p:nvPr>
        </p:nvSpPr>
        <p:spPr>
          <a:ln/>
        </p:spPr>
        <p:txBody>
          <a:bodyPr/>
          <a:lstStyle>
            <a:lvl1pPr>
              <a:defRPr/>
            </a:lvl1pPr>
          </a:lstStyle>
          <a:p>
            <a:pPr>
              <a:defRPr/>
            </a:pPr>
            <a:fld id="{E2782757-4412-41C7-874F-E821237B1B65}"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912813"/>
            <a:ext cx="2057400" cy="487838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912813"/>
            <a:ext cx="6019800" cy="487838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fld id="{62E78489-8FA8-495D-816C-1992AD170F36}" type="datetimeFigureOut">
              <a:rPr lang="en-US"/>
              <a:pPr>
                <a:defRPr/>
              </a:pPr>
              <a:t>3/20/2015</a:t>
            </a:fld>
            <a:endParaRPr lang="en-US"/>
          </a:p>
        </p:txBody>
      </p:sp>
      <p:sp>
        <p:nvSpPr>
          <p:cNvPr id="5" name="Rectangle 6"/>
          <p:cNvSpPr>
            <a:spLocks noGrp="1" noChangeArrowheads="1"/>
          </p:cNvSpPr>
          <p:nvPr>
            <p:ph type="sldNum" sz="quarter" idx="11"/>
          </p:nvPr>
        </p:nvSpPr>
        <p:spPr>
          <a:ln/>
        </p:spPr>
        <p:txBody>
          <a:bodyPr/>
          <a:lstStyle>
            <a:lvl1pPr>
              <a:defRPr/>
            </a:lvl1pPr>
          </a:lstStyle>
          <a:p>
            <a:pPr>
              <a:defRPr/>
            </a:pPr>
            <a:fld id="{EC29ED2A-3D1A-4274-8EC8-73B9FD6357F9}" type="slidenum">
              <a:rPr lang="en-US"/>
              <a:pPr>
                <a:defRPr/>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912813"/>
            <a:ext cx="8229600" cy="685800"/>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457200" y="1676400"/>
            <a:ext cx="8229600" cy="4114800"/>
          </a:xfrm>
        </p:spPr>
        <p:txBody>
          <a:bodyPr/>
          <a:lstStyle/>
          <a:p>
            <a:pPr lvl="0"/>
            <a:r>
              <a:rPr lang="en-US" noProof="0" smtClean="0"/>
              <a:t>Click icon to add table</a:t>
            </a:r>
            <a:endParaRPr lang="en-US" noProof="0"/>
          </a:p>
        </p:txBody>
      </p:sp>
      <p:sp>
        <p:nvSpPr>
          <p:cNvPr id="4" name="Rectangle 4"/>
          <p:cNvSpPr>
            <a:spLocks noGrp="1" noChangeArrowheads="1"/>
          </p:cNvSpPr>
          <p:nvPr>
            <p:ph type="dt" sz="half" idx="10"/>
          </p:nvPr>
        </p:nvSpPr>
        <p:spPr>
          <a:ln/>
        </p:spPr>
        <p:txBody>
          <a:bodyPr/>
          <a:lstStyle>
            <a:lvl1pPr>
              <a:defRPr/>
            </a:lvl1pPr>
          </a:lstStyle>
          <a:p>
            <a:pPr>
              <a:defRPr/>
            </a:pPr>
            <a:fld id="{5840B722-5AAD-4FFB-998C-5496781BF457}" type="datetimeFigureOut">
              <a:rPr lang="en-US"/>
              <a:pPr>
                <a:defRPr/>
              </a:pPr>
              <a:t>3/20/2015</a:t>
            </a:fld>
            <a:endParaRPr lang="en-US"/>
          </a:p>
        </p:txBody>
      </p:sp>
      <p:sp>
        <p:nvSpPr>
          <p:cNvPr id="5" name="Rectangle 6"/>
          <p:cNvSpPr>
            <a:spLocks noGrp="1" noChangeArrowheads="1"/>
          </p:cNvSpPr>
          <p:nvPr>
            <p:ph type="sldNum" sz="quarter" idx="11"/>
          </p:nvPr>
        </p:nvSpPr>
        <p:spPr>
          <a:ln/>
        </p:spPr>
        <p:txBody>
          <a:bodyPr/>
          <a:lstStyle>
            <a:lvl1pPr>
              <a:defRPr/>
            </a:lvl1pPr>
          </a:lstStyle>
          <a:p>
            <a:pPr>
              <a:defRPr/>
            </a:pPr>
            <a:fld id="{CB8F97B4-1180-41FF-8B25-0DD5A492FAD0}"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fld id="{78E73BBC-10F3-48AA-81AD-EE6C21D5C948}" type="datetimeFigureOut">
              <a:rPr lang="en-US"/>
              <a:pPr>
                <a:defRPr/>
              </a:pPr>
              <a:t>3/20/2015</a:t>
            </a:fld>
            <a:endParaRPr lang="en-US"/>
          </a:p>
        </p:txBody>
      </p:sp>
      <p:sp>
        <p:nvSpPr>
          <p:cNvPr id="5" name="Rectangle 6"/>
          <p:cNvSpPr>
            <a:spLocks noGrp="1" noChangeArrowheads="1"/>
          </p:cNvSpPr>
          <p:nvPr>
            <p:ph type="sldNum" sz="quarter" idx="11"/>
          </p:nvPr>
        </p:nvSpPr>
        <p:spPr>
          <a:ln/>
        </p:spPr>
        <p:txBody>
          <a:bodyPr/>
          <a:lstStyle>
            <a:lvl1pPr>
              <a:defRPr/>
            </a:lvl1pPr>
          </a:lstStyle>
          <a:p>
            <a:pPr>
              <a:defRPr/>
            </a:pPr>
            <a:fld id="{F077681D-8944-488B-8E66-602A91AEBEF5}"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fld id="{4A5AA8DE-A7B5-466D-BEEF-440EF7898A87}" type="datetimeFigureOut">
              <a:rPr lang="en-US"/>
              <a:pPr>
                <a:defRPr/>
              </a:pPr>
              <a:t>3/20/2015</a:t>
            </a:fld>
            <a:endParaRPr lang="en-US"/>
          </a:p>
        </p:txBody>
      </p:sp>
      <p:sp>
        <p:nvSpPr>
          <p:cNvPr id="5" name="Rectangle 6"/>
          <p:cNvSpPr>
            <a:spLocks noGrp="1" noChangeArrowheads="1"/>
          </p:cNvSpPr>
          <p:nvPr>
            <p:ph type="sldNum" sz="quarter" idx="11"/>
          </p:nvPr>
        </p:nvSpPr>
        <p:spPr>
          <a:ln/>
        </p:spPr>
        <p:txBody>
          <a:bodyPr/>
          <a:lstStyle>
            <a:lvl1pPr>
              <a:defRPr/>
            </a:lvl1pPr>
          </a:lstStyle>
          <a:p>
            <a:pPr>
              <a:defRPr/>
            </a:pPr>
            <a:fld id="{DCFE7761-9E5F-48B5-9B48-F75DF1AE044D}"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76400"/>
            <a:ext cx="40386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76400"/>
            <a:ext cx="40386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fld id="{7E7D09FD-C888-40AD-BCD7-191FE37A5D66}" type="datetimeFigureOut">
              <a:rPr lang="en-US"/>
              <a:pPr>
                <a:defRPr/>
              </a:pPr>
              <a:t>3/20/2015</a:t>
            </a:fld>
            <a:endParaRPr lang="en-US"/>
          </a:p>
        </p:txBody>
      </p:sp>
      <p:sp>
        <p:nvSpPr>
          <p:cNvPr id="6" name="Rectangle 6"/>
          <p:cNvSpPr>
            <a:spLocks noGrp="1" noChangeArrowheads="1"/>
          </p:cNvSpPr>
          <p:nvPr>
            <p:ph type="sldNum" sz="quarter" idx="11"/>
          </p:nvPr>
        </p:nvSpPr>
        <p:spPr>
          <a:ln/>
        </p:spPr>
        <p:txBody>
          <a:bodyPr/>
          <a:lstStyle>
            <a:lvl1pPr>
              <a:defRPr/>
            </a:lvl1pPr>
          </a:lstStyle>
          <a:p>
            <a:pPr>
              <a:defRPr/>
            </a:pPr>
            <a:fld id="{35022E4A-5AB7-4752-8D75-3D61AB98EDD4}"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fld id="{3A53B80C-32C5-4B03-8EBC-7FF3AA834091}" type="datetimeFigureOut">
              <a:rPr lang="en-US"/>
              <a:pPr>
                <a:defRPr/>
              </a:pPr>
              <a:t>3/20/2015</a:t>
            </a:fld>
            <a:endParaRPr lang="en-US"/>
          </a:p>
        </p:txBody>
      </p:sp>
      <p:sp>
        <p:nvSpPr>
          <p:cNvPr id="8" name="Rectangle 6"/>
          <p:cNvSpPr>
            <a:spLocks noGrp="1" noChangeArrowheads="1"/>
          </p:cNvSpPr>
          <p:nvPr>
            <p:ph type="sldNum" sz="quarter" idx="11"/>
          </p:nvPr>
        </p:nvSpPr>
        <p:spPr>
          <a:ln/>
        </p:spPr>
        <p:txBody>
          <a:bodyPr/>
          <a:lstStyle>
            <a:lvl1pPr>
              <a:defRPr/>
            </a:lvl1pPr>
          </a:lstStyle>
          <a:p>
            <a:pPr>
              <a:defRPr/>
            </a:pPr>
            <a:fld id="{CA34927B-3ED3-433F-B9A5-1C66E0839CCB}"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fld id="{7839BE27-6F3A-4ACB-9D41-3573B417A157}" type="datetimeFigureOut">
              <a:rPr lang="en-US"/>
              <a:pPr>
                <a:defRPr/>
              </a:pPr>
              <a:t>3/20/2015</a:t>
            </a:fld>
            <a:endParaRPr lang="en-US"/>
          </a:p>
        </p:txBody>
      </p:sp>
      <p:sp>
        <p:nvSpPr>
          <p:cNvPr id="4" name="Rectangle 6"/>
          <p:cNvSpPr>
            <a:spLocks noGrp="1" noChangeArrowheads="1"/>
          </p:cNvSpPr>
          <p:nvPr>
            <p:ph type="sldNum" sz="quarter" idx="11"/>
          </p:nvPr>
        </p:nvSpPr>
        <p:spPr>
          <a:ln/>
        </p:spPr>
        <p:txBody>
          <a:bodyPr/>
          <a:lstStyle>
            <a:lvl1pPr>
              <a:defRPr/>
            </a:lvl1pPr>
          </a:lstStyle>
          <a:p>
            <a:pPr>
              <a:defRPr/>
            </a:pPr>
            <a:fld id="{C04D423C-C252-4FA7-8BE9-BF6B9FFF2AAB}"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fld id="{9AE23C07-0716-4197-A06A-48B35CF32714}" type="datetimeFigureOut">
              <a:rPr lang="en-US"/>
              <a:pPr>
                <a:defRPr/>
              </a:pPr>
              <a:t>3/20/2015</a:t>
            </a:fld>
            <a:endParaRPr lang="en-US"/>
          </a:p>
        </p:txBody>
      </p:sp>
      <p:sp>
        <p:nvSpPr>
          <p:cNvPr id="3" name="Rectangle 6"/>
          <p:cNvSpPr>
            <a:spLocks noGrp="1" noChangeArrowheads="1"/>
          </p:cNvSpPr>
          <p:nvPr>
            <p:ph type="sldNum" sz="quarter" idx="11"/>
          </p:nvPr>
        </p:nvSpPr>
        <p:spPr>
          <a:ln/>
        </p:spPr>
        <p:txBody>
          <a:bodyPr/>
          <a:lstStyle>
            <a:lvl1pPr>
              <a:defRPr/>
            </a:lvl1pPr>
          </a:lstStyle>
          <a:p>
            <a:pPr>
              <a:defRPr/>
            </a:pPr>
            <a:fld id="{8C99C370-36D5-4A17-BA31-126E077122A3}"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fld id="{3173592A-20C2-4495-AB5B-A1FBA261C456}" type="datetimeFigureOut">
              <a:rPr lang="en-US"/>
              <a:pPr>
                <a:defRPr/>
              </a:pPr>
              <a:t>3/20/2015</a:t>
            </a:fld>
            <a:endParaRPr lang="en-US"/>
          </a:p>
        </p:txBody>
      </p:sp>
      <p:sp>
        <p:nvSpPr>
          <p:cNvPr id="6" name="Rectangle 6"/>
          <p:cNvSpPr>
            <a:spLocks noGrp="1" noChangeArrowheads="1"/>
          </p:cNvSpPr>
          <p:nvPr>
            <p:ph type="sldNum" sz="quarter" idx="11"/>
          </p:nvPr>
        </p:nvSpPr>
        <p:spPr>
          <a:ln/>
        </p:spPr>
        <p:txBody>
          <a:bodyPr/>
          <a:lstStyle>
            <a:lvl1pPr>
              <a:defRPr/>
            </a:lvl1pPr>
          </a:lstStyle>
          <a:p>
            <a:pPr>
              <a:defRPr/>
            </a:pPr>
            <a:fld id="{9F4C3075-83F1-42A5-B1C0-04BAD22C9708}"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fld id="{C9151800-C107-4F8F-80D8-780733E4B16A}" type="datetimeFigureOut">
              <a:rPr lang="en-US"/>
              <a:pPr>
                <a:defRPr/>
              </a:pPr>
              <a:t>3/20/2015</a:t>
            </a:fld>
            <a:endParaRPr lang="en-US"/>
          </a:p>
        </p:txBody>
      </p:sp>
      <p:sp>
        <p:nvSpPr>
          <p:cNvPr id="6" name="Rectangle 6"/>
          <p:cNvSpPr>
            <a:spLocks noGrp="1" noChangeArrowheads="1"/>
          </p:cNvSpPr>
          <p:nvPr>
            <p:ph type="sldNum" sz="quarter" idx="11"/>
          </p:nvPr>
        </p:nvSpPr>
        <p:spPr>
          <a:ln/>
        </p:spPr>
        <p:txBody>
          <a:bodyPr/>
          <a:lstStyle>
            <a:lvl1pPr>
              <a:defRPr/>
            </a:lvl1pPr>
          </a:lstStyle>
          <a:p>
            <a:pPr>
              <a:defRPr/>
            </a:pPr>
            <a:fld id="{9297408A-50CE-4ADF-A3FA-10003EDB40B1}"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5"/>
          <p:cNvPicPr>
            <a:picLocks noChangeAspect="1" noChangeArrowheads="1"/>
          </p:cNvPicPr>
          <p:nvPr/>
        </p:nvPicPr>
        <p:blipFill>
          <a:blip r:embed="rId14" cstate="print"/>
          <a:srcRect t="26190" b="52380"/>
          <a:stretch>
            <a:fillRect/>
          </a:stretch>
        </p:blipFill>
        <p:spPr bwMode="gray">
          <a:xfrm>
            <a:off x="0" y="0"/>
            <a:ext cx="9145588" cy="685800"/>
          </a:xfrm>
          <a:prstGeom prst="rect">
            <a:avLst/>
          </a:prstGeom>
          <a:noFill/>
          <a:ln w="9525">
            <a:noFill/>
            <a:miter lim="800000"/>
            <a:headEnd/>
            <a:tailEnd/>
          </a:ln>
        </p:spPr>
      </p:pic>
      <p:sp>
        <p:nvSpPr>
          <p:cNvPr id="1027" name="Rectangle 11"/>
          <p:cNvSpPr>
            <a:spLocks noChangeArrowheads="1"/>
          </p:cNvSpPr>
          <p:nvPr/>
        </p:nvSpPr>
        <p:spPr bwMode="gray">
          <a:xfrm>
            <a:off x="0" y="684213"/>
            <a:ext cx="9144000" cy="109537"/>
          </a:xfrm>
          <a:prstGeom prst="rect">
            <a:avLst/>
          </a:prstGeom>
          <a:solidFill>
            <a:schemeClr val="accent1"/>
          </a:solidFill>
          <a:ln w="9525">
            <a:noFill/>
            <a:miter lim="800000"/>
            <a:headEnd/>
            <a:tailEnd/>
          </a:ln>
        </p:spPr>
        <p:txBody>
          <a:bodyPr wrap="none" anchor="ctr"/>
          <a:lstStyle/>
          <a:p>
            <a:pPr>
              <a:defRPr/>
            </a:pPr>
            <a:endParaRPr lang="en-US"/>
          </a:p>
        </p:txBody>
      </p:sp>
      <p:sp>
        <p:nvSpPr>
          <p:cNvPr id="1028" name="Rectangle 3"/>
          <p:cNvSpPr>
            <a:spLocks noGrp="1" noChangeArrowheads="1"/>
          </p:cNvSpPr>
          <p:nvPr>
            <p:ph type="body" idx="1"/>
          </p:nvPr>
        </p:nvSpPr>
        <p:spPr bwMode="auto">
          <a:xfrm>
            <a:off x="457200" y="1676400"/>
            <a:ext cx="8229600" cy="4114800"/>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2" name="Rectangle 4"/>
          <p:cNvSpPr>
            <a:spLocks noGrp="1" noChangeArrowheads="1"/>
          </p:cNvSpPr>
          <p:nvPr>
            <p:ph type="dt" sz="half" idx="2"/>
          </p:nvPr>
        </p:nvSpPr>
        <p:spPr bwMode="auto">
          <a:xfrm>
            <a:off x="5257800" y="6426200"/>
            <a:ext cx="1371600" cy="228600"/>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algn="r" fontAlgn="auto">
              <a:spcBef>
                <a:spcPts val="0"/>
              </a:spcBef>
              <a:spcAft>
                <a:spcPts val="0"/>
              </a:spcAft>
              <a:defRPr sz="800">
                <a:latin typeface="+mn-lt"/>
                <a:cs typeface="+mn-cs"/>
              </a:defRPr>
            </a:lvl1pPr>
          </a:lstStyle>
          <a:p>
            <a:pPr>
              <a:defRPr/>
            </a:pPr>
            <a:fld id="{5AA59C3F-F860-4202-81C1-23CB423B8DEA}" type="datetimeFigureOut">
              <a:rPr lang="en-US"/>
              <a:pPr>
                <a:defRPr/>
              </a:pPr>
              <a:t>3/20/2015</a:t>
            </a:fld>
            <a:endParaRPr lang="en-US"/>
          </a:p>
        </p:txBody>
      </p:sp>
      <p:sp>
        <p:nvSpPr>
          <p:cNvPr id="1030" name="Rectangle 6"/>
          <p:cNvSpPr>
            <a:spLocks noGrp="1" noChangeArrowheads="1"/>
          </p:cNvSpPr>
          <p:nvPr>
            <p:ph type="sldNum" sz="quarter" idx="4"/>
          </p:nvPr>
        </p:nvSpPr>
        <p:spPr bwMode="auto">
          <a:xfrm>
            <a:off x="457200" y="6426200"/>
            <a:ext cx="228600" cy="228600"/>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algn="l" fontAlgn="auto">
              <a:spcBef>
                <a:spcPts val="0"/>
              </a:spcBef>
              <a:spcAft>
                <a:spcPts val="0"/>
              </a:spcAft>
              <a:defRPr sz="800">
                <a:latin typeface="+mn-lt"/>
                <a:cs typeface="+mn-cs"/>
              </a:defRPr>
            </a:lvl1pPr>
          </a:lstStyle>
          <a:p>
            <a:pPr>
              <a:defRPr/>
            </a:pPr>
            <a:fld id="{48F652E0-6C23-4212-AE51-5D4C5D6EBD03}" type="slidenum">
              <a:rPr lang="en-US"/>
              <a:pPr>
                <a:defRPr/>
              </a:pPr>
              <a:t>‹#›</a:t>
            </a:fld>
            <a:endParaRPr lang="en-US"/>
          </a:p>
        </p:txBody>
      </p:sp>
      <p:sp>
        <p:nvSpPr>
          <p:cNvPr id="1031" name="Rectangle 2"/>
          <p:cNvSpPr>
            <a:spLocks noGrp="1" noChangeArrowheads="1"/>
          </p:cNvSpPr>
          <p:nvPr>
            <p:ph type="title"/>
          </p:nvPr>
        </p:nvSpPr>
        <p:spPr bwMode="gray">
          <a:xfrm>
            <a:off x="457200" y="912813"/>
            <a:ext cx="8229600" cy="685800"/>
          </a:xfrm>
          <a:prstGeom prst="rect">
            <a:avLst/>
          </a:prstGeom>
          <a:noFill/>
          <a:ln w="9525">
            <a:noFill/>
            <a:miter lim="800000"/>
            <a:headEnd/>
            <a:tailEnd/>
          </a:ln>
        </p:spPr>
        <p:txBody>
          <a:bodyPr vert="horz" wrap="square" lIns="0" tIns="0" rIns="0" bIns="0" numCol="1" anchor="ctr" anchorCtr="0" compatLnSpc="1">
            <a:prstTxWarp prst="textNoShape">
              <a:avLst/>
            </a:prstTxWarp>
          </a:bodyPr>
          <a:lstStyle/>
          <a:p>
            <a:pPr lvl="0"/>
            <a:r>
              <a:rPr lang="en-US" smtClean="0"/>
              <a:t>Click to edit Master title style</a:t>
            </a:r>
          </a:p>
        </p:txBody>
      </p:sp>
      <p:sp>
        <p:nvSpPr>
          <p:cNvPr id="1032" name="Rectangle 18"/>
          <p:cNvSpPr>
            <a:spLocks noChangeArrowheads="1"/>
          </p:cNvSpPr>
          <p:nvPr/>
        </p:nvSpPr>
        <p:spPr bwMode="gray">
          <a:xfrm>
            <a:off x="0" y="6721475"/>
            <a:ext cx="9144000" cy="136525"/>
          </a:xfrm>
          <a:prstGeom prst="rect">
            <a:avLst/>
          </a:prstGeom>
          <a:solidFill>
            <a:schemeClr val="accent1"/>
          </a:solidFill>
          <a:ln w="9525">
            <a:noFill/>
            <a:miter lim="800000"/>
            <a:headEnd/>
            <a:tailEnd/>
          </a:ln>
        </p:spPr>
        <p:txBody>
          <a:bodyPr wrap="none" anchor="ctr"/>
          <a:lstStyle/>
          <a:p>
            <a:pPr>
              <a:defRPr/>
            </a:pPr>
            <a:endParaRPr lang="en-US"/>
          </a:p>
        </p:txBody>
      </p:sp>
      <p:pic>
        <p:nvPicPr>
          <p:cNvPr id="1033" name="Picture 29" descr="CL_Logo_RGB_PNG"/>
          <p:cNvPicPr preferRelativeResize="0">
            <a:picLocks noChangeAspect="1" noChangeArrowheads="1"/>
          </p:cNvPicPr>
          <p:nvPr/>
        </p:nvPicPr>
        <p:blipFill>
          <a:blip r:embed="rId15" cstate="print"/>
          <a:srcRect/>
          <a:stretch>
            <a:fillRect/>
          </a:stretch>
        </p:blipFill>
        <p:spPr bwMode="auto">
          <a:xfrm>
            <a:off x="7289800" y="6035675"/>
            <a:ext cx="1544638" cy="6762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945" r:id="rId1"/>
    <p:sldLayoutId id="2147483934" r:id="rId2"/>
    <p:sldLayoutId id="2147483935" r:id="rId3"/>
    <p:sldLayoutId id="2147483936" r:id="rId4"/>
    <p:sldLayoutId id="2147483937" r:id="rId5"/>
    <p:sldLayoutId id="2147483938" r:id="rId6"/>
    <p:sldLayoutId id="2147483939" r:id="rId7"/>
    <p:sldLayoutId id="2147483940" r:id="rId8"/>
    <p:sldLayoutId id="2147483941" r:id="rId9"/>
    <p:sldLayoutId id="2147483942" r:id="rId10"/>
    <p:sldLayoutId id="2147483943" r:id="rId11"/>
    <p:sldLayoutId id="2147483944" r:id="rId12"/>
  </p:sldLayoutIdLst>
  <p:txStyles>
    <p:titleStyle>
      <a:lvl1pPr algn="l" rtl="0" eaLnBrk="0" fontAlgn="base" hangingPunct="0">
        <a:lnSpc>
          <a:spcPts val="2400"/>
        </a:lnSpc>
        <a:spcBef>
          <a:spcPct val="0"/>
        </a:spcBef>
        <a:spcAft>
          <a:spcPct val="0"/>
        </a:spcAft>
        <a:defRPr sz="2200">
          <a:solidFill>
            <a:schemeClr val="accent1"/>
          </a:solidFill>
          <a:latin typeface="+mj-lt"/>
          <a:ea typeface="+mj-ea"/>
          <a:cs typeface="+mj-cs"/>
        </a:defRPr>
      </a:lvl1pPr>
      <a:lvl2pPr algn="l" rtl="0" eaLnBrk="0" fontAlgn="base" hangingPunct="0">
        <a:lnSpc>
          <a:spcPts val="2400"/>
        </a:lnSpc>
        <a:spcBef>
          <a:spcPct val="0"/>
        </a:spcBef>
        <a:spcAft>
          <a:spcPct val="0"/>
        </a:spcAft>
        <a:defRPr sz="2200">
          <a:solidFill>
            <a:schemeClr val="accent1"/>
          </a:solidFill>
          <a:latin typeface="Arial" charset="0"/>
        </a:defRPr>
      </a:lvl2pPr>
      <a:lvl3pPr algn="l" rtl="0" eaLnBrk="0" fontAlgn="base" hangingPunct="0">
        <a:lnSpc>
          <a:spcPts val="2400"/>
        </a:lnSpc>
        <a:spcBef>
          <a:spcPct val="0"/>
        </a:spcBef>
        <a:spcAft>
          <a:spcPct val="0"/>
        </a:spcAft>
        <a:defRPr sz="2200">
          <a:solidFill>
            <a:schemeClr val="accent1"/>
          </a:solidFill>
          <a:latin typeface="Arial" charset="0"/>
        </a:defRPr>
      </a:lvl3pPr>
      <a:lvl4pPr algn="l" rtl="0" eaLnBrk="0" fontAlgn="base" hangingPunct="0">
        <a:lnSpc>
          <a:spcPts val="2400"/>
        </a:lnSpc>
        <a:spcBef>
          <a:spcPct val="0"/>
        </a:spcBef>
        <a:spcAft>
          <a:spcPct val="0"/>
        </a:spcAft>
        <a:defRPr sz="2200">
          <a:solidFill>
            <a:schemeClr val="accent1"/>
          </a:solidFill>
          <a:latin typeface="Arial" charset="0"/>
        </a:defRPr>
      </a:lvl4pPr>
      <a:lvl5pPr algn="l" rtl="0" eaLnBrk="0" fontAlgn="base" hangingPunct="0">
        <a:lnSpc>
          <a:spcPts val="2400"/>
        </a:lnSpc>
        <a:spcBef>
          <a:spcPct val="0"/>
        </a:spcBef>
        <a:spcAft>
          <a:spcPct val="0"/>
        </a:spcAft>
        <a:defRPr sz="2200">
          <a:solidFill>
            <a:schemeClr val="accent1"/>
          </a:solidFill>
          <a:latin typeface="Arial" charset="0"/>
        </a:defRPr>
      </a:lvl5pPr>
      <a:lvl6pPr marL="457200" algn="l" rtl="0" eaLnBrk="1" fontAlgn="base" hangingPunct="1">
        <a:lnSpc>
          <a:spcPts val="2400"/>
        </a:lnSpc>
        <a:spcBef>
          <a:spcPct val="0"/>
        </a:spcBef>
        <a:spcAft>
          <a:spcPct val="0"/>
        </a:spcAft>
        <a:defRPr sz="2200">
          <a:solidFill>
            <a:schemeClr val="accent1"/>
          </a:solidFill>
          <a:latin typeface="Arial" charset="0"/>
        </a:defRPr>
      </a:lvl6pPr>
      <a:lvl7pPr marL="914400" algn="l" rtl="0" eaLnBrk="1" fontAlgn="base" hangingPunct="1">
        <a:lnSpc>
          <a:spcPts val="2400"/>
        </a:lnSpc>
        <a:spcBef>
          <a:spcPct val="0"/>
        </a:spcBef>
        <a:spcAft>
          <a:spcPct val="0"/>
        </a:spcAft>
        <a:defRPr sz="2200">
          <a:solidFill>
            <a:schemeClr val="accent1"/>
          </a:solidFill>
          <a:latin typeface="Arial" charset="0"/>
        </a:defRPr>
      </a:lvl7pPr>
      <a:lvl8pPr marL="1371600" algn="l" rtl="0" eaLnBrk="1" fontAlgn="base" hangingPunct="1">
        <a:lnSpc>
          <a:spcPts val="2400"/>
        </a:lnSpc>
        <a:spcBef>
          <a:spcPct val="0"/>
        </a:spcBef>
        <a:spcAft>
          <a:spcPct val="0"/>
        </a:spcAft>
        <a:defRPr sz="2200">
          <a:solidFill>
            <a:schemeClr val="accent1"/>
          </a:solidFill>
          <a:latin typeface="Arial" charset="0"/>
        </a:defRPr>
      </a:lvl8pPr>
      <a:lvl9pPr marL="1828800" algn="l" rtl="0" eaLnBrk="1" fontAlgn="base" hangingPunct="1">
        <a:lnSpc>
          <a:spcPts val="2400"/>
        </a:lnSpc>
        <a:spcBef>
          <a:spcPct val="0"/>
        </a:spcBef>
        <a:spcAft>
          <a:spcPct val="0"/>
        </a:spcAft>
        <a:defRPr sz="2200">
          <a:solidFill>
            <a:schemeClr val="accent1"/>
          </a:solidFill>
          <a:latin typeface="Arial" charset="0"/>
        </a:defRPr>
      </a:lvl9pPr>
    </p:titleStyle>
    <p:bodyStyle>
      <a:lvl1pPr marL="342900" indent="-342900" algn="l" rtl="0" eaLnBrk="0" fontAlgn="base" hangingPunct="0">
        <a:lnSpc>
          <a:spcPts val="2200"/>
        </a:lnSpc>
        <a:spcBef>
          <a:spcPct val="50000"/>
        </a:spcBef>
        <a:spcAft>
          <a:spcPct val="0"/>
        </a:spcAft>
        <a:defRPr>
          <a:solidFill>
            <a:schemeClr val="tx1"/>
          </a:solidFill>
          <a:latin typeface="+mn-lt"/>
          <a:ea typeface="+mn-ea"/>
          <a:cs typeface="+mn-cs"/>
        </a:defRPr>
      </a:lvl1pPr>
      <a:lvl2pPr marL="228600" indent="-227013" algn="l" rtl="0" eaLnBrk="0" fontAlgn="base" hangingPunct="0">
        <a:lnSpc>
          <a:spcPts val="2200"/>
        </a:lnSpc>
        <a:spcBef>
          <a:spcPct val="50000"/>
        </a:spcBef>
        <a:spcAft>
          <a:spcPct val="0"/>
        </a:spcAft>
        <a:buClr>
          <a:schemeClr val="hlink"/>
        </a:buClr>
        <a:buFont typeface="Wingdings" pitchFamily="2" charset="2"/>
        <a:buChar char="§"/>
        <a:defRPr>
          <a:solidFill>
            <a:schemeClr val="tx1"/>
          </a:solidFill>
          <a:latin typeface="+mn-lt"/>
        </a:defRPr>
      </a:lvl2pPr>
      <a:lvl3pPr marL="449263" indent="-219075" algn="l" rtl="0" eaLnBrk="0" fontAlgn="base" hangingPunct="0">
        <a:lnSpc>
          <a:spcPts val="1800"/>
        </a:lnSpc>
        <a:spcBef>
          <a:spcPct val="50000"/>
        </a:spcBef>
        <a:spcAft>
          <a:spcPct val="0"/>
        </a:spcAft>
        <a:buClr>
          <a:schemeClr val="hlink"/>
        </a:buClr>
        <a:buChar char="–"/>
        <a:defRPr sz="1600">
          <a:solidFill>
            <a:schemeClr val="tx1"/>
          </a:solidFill>
          <a:latin typeface="+mn-lt"/>
        </a:defRPr>
      </a:lvl3pPr>
      <a:lvl4pPr marL="682625" indent="-231775" algn="l" rtl="0" eaLnBrk="0" fontAlgn="base" hangingPunct="0">
        <a:lnSpc>
          <a:spcPts val="1800"/>
        </a:lnSpc>
        <a:spcBef>
          <a:spcPct val="50000"/>
        </a:spcBef>
        <a:spcAft>
          <a:spcPct val="0"/>
        </a:spcAft>
        <a:buClr>
          <a:schemeClr val="hlink"/>
        </a:buClr>
        <a:buChar char="–"/>
        <a:defRPr sz="1600">
          <a:solidFill>
            <a:schemeClr val="tx1"/>
          </a:solidFill>
          <a:latin typeface="+mn-lt"/>
        </a:defRPr>
      </a:lvl4pPr>
      <a:lvl5pPr marL="915988" indent="-231775" algn="l" rtl="0" eaLnBrk="0" fontAlgn="base" hangingPunct="0">
        <a:lnSpc>
          <a:spcPts val="1600"/>
        </a:lnSpc>
        <a:spcBef>
          <a:spcPct val="50000"/>
        </a:spcBef>
        <a:spcAft>
          <a:spcPct val="0"/>
        </a:spcAft>
        <a:buClr>
          <a:schemeClr val="hlink"/>
        </a:buClr>
        <a:buChar char="–"/>
        <a:defRPr sz="1400">
          <a:solidFill>
            <a:schemeClr val="tx1"/>
          </a:solidFill>
          <a:latin typeface="+mn-lt"/>
        </a:defRPr>
      </a:lvl5pPr>
      <a:lvl6pPr marL="1373188" indent="-231775" algn="l" rtl="0" eaLnBrk="1" fontAlgn="base" hangingPunct="1">
        <a:lnSpc>
          <a:spcPts val="1600"/>
        </a:lnSpc>
        <a:spcBef>
          <a:spcPct val="50000"/>
        </a:spcBef>
        <a:spcAft>
          <a:spcPct val="0"/>
        </a:spcAft>
        <a:buClr>
          <a:schemeClr val="hlink"/>
        </a:buClr>
        <a:buChar char="–"/>
        <a:defRPr sz="1400">
          <a:solidFill>
            <a:schemeClr val="tx1"/>
          </a:solidFill>
          <a:latin typeface="+mn-lt"/>
        </a:defRPr>
      </a:lvl6pPr>
      <a:lvl7pPr marL="1830388" indent="-231775" algn="l" rtl="0" eaLnBrk="1" fontAlgn="base" hangingPunct="1">
        <a:lnSpc>
          <a:spcPts val="1600"/>
        </a:lnSpc>
        <a:spcBef>
          <a:spcPct val="50000"/>
        </a:spcBef>
        <a:spcAft>
          <a:spcPct val="0"/>
        </a:spcAft>
        <a:buClr>
          <a:schemeClr val="hlink"/>
        </a:buClr>
        <a:buChar char="–"/>
        <a:defRPr sz="1400">
          <a:solidFill>
            <a:schemeClr val="tx1"/>
          </a:solidFill>
          <a:latin typeface="+mn-lt"/>
        </a:defRPr>
      </a:lvl7pPr>
      <a:lvl8pPr marL="2287588" indent="-231775" algn="l" rtl="0" eaLnBrk="1" fontAlgn="base" hangingPunct="1">
        <a:lnSpc>
          <a:spcPts val="1600"/>
        </a:lnSpc>
        <a:spcBef>
          <a:spcPct val="50000"/>
        </a:spcBef>
        <a:spcAft>
          <a:spcPct val="0"/>
        </a:spcAft>
        <a:buClr>
          <a:schemeClr val="hlink"/>
        </a:buClr>
        <a:buChar char="–"/>
        <a:defRPr sz="1400">
          <a:solidFill>
            <a:schemeClr val="tx1"/>
          </a:solidFill>
          <a:latin typeface="+mn-lt"/>
        </a:defRPr>
      </a:lvl8pPr>
      <a:lvl9pPr marL="2744788" indent="-231775" algn="l" rtl="0" eaLnBrk="1" fontAlgn="base" hangingPunct="1">
        <a:lnSpc>
          <a:spcPts val="1600"/>
        </a:lnSpc>
        <a:spcBef>
          <a:spcPct val="50000"/>
        </a:spcBef>
        <a:spcAft>
          <a:spcPct val="0"/>
        </a:spcAft>
        <a:buClr>
          <a:schemeClr val="hlink"/>
        </a:buClr>
        <a:buChar char="–"/>
        <a:defRPr sz="14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ctrTitle"/>
          </p:nvPr>
        </p:nvSpPr>
        <p:spPr>
          <a:xfrm>
            <a:off x="152400" y="1981200"/>
            <a:ext cx="8991600" cy="860425"/>
          </a:xfrm>
        </p:spPr>
        <p:txBody>
          <a:bodyPr/>
          <a:lstStyle/>
          <a:p>
            <a:pPr eaLnBrk="1" hangingPunct="1"/>
            <a:r>
              <a:rPr lang="en-US" b="1" dirty="0" smtClean="0">
                <a:cs typeface="Arial" charset="0"/>
              </a:rPr>
              <a:t>Chapter 6: </a:t>
            </a:r>
            <a:r>
              <a:rPr lang="en-US" b="1" dirty="0" smtClean="0">
                <a:cs typeface="Arial" charset="0"/>
              </a:rPr>
              <a:t>Changes </a:t>
            </a:r>
            <a:r>
              <a:rPr lang="en-US" b="1" dirty="0" smtClean="0">
                <a:cs typeface="Arial" charset="0"/>
              </a:rPr>
              <a:t>in ecosystems</a:t>
            </a:r>
          </a:p>
        </p:txBody>
      </p:sp>
      <p:pic>
        <p:nvPicPr>
          <p:cNvPr id="2" name="Picture 1"/>
          <p:cNvPicPr>
            <a:picLocks noChangeAspect="1"/>
          </p:cNvPicPr>
          <p:nvPr/>
        </p:nvPicPr>
        <p:blipFill rotWithShape="1">
          <a:blip r:embed="rId3"/>
          <a:srcRect t="26593"/>
          <a:stretch/>
        </p:blipFill>
        <p:spPr>
          <a:xfrm>
            <a:off x="0" y="4114800"/>
            <a:ext cx="5181600" cy="2524125"/>
          </a:xfrm>
          <a:prstGeom prst="rect">
            <a:avLst/>
          </a:prstGeom>
        </p:spPr>
      </p:pic>
    </p:spTree>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3949" y="-42361"/>
            <a:ext cx="8991600" cy="830997"/>
          </a:xfrm>
          <a:prstGeom prst="rect">
            <a:avLst/>
          </a:prstGeom>
        </p:spPr>
        <p:txBody>
          <a:bodyPr wrap="square">
            <a:spAutoFit/>
          </a:bodyPr>
          <a:lstStyle/>
          <a:p>
            <a:r>
              <a:rPr lang="en-US" sz="2400" b="1" dirty="0">
                <a:solidFill>
                  <a:schemeClr val="bg1"/>
                </a:solidFill>
              </a:rPr>
              <a:t>Ecological succession involves changes in the populations of species</a:t>
            </a:r>
            <a:endParaRPr lang="en-US" sz="2400" b="1" kern="0" dirty="0">
              <a:solidFill>
                <a:schemeClr val="bg1"/>
              </a:solidFill>
            </a:endParaRPr>
          </a:p>
        </p:txBody>
      </p:sp>
      <p:sp>
        <p:nvSpPr>
          <p:cNvPr id="9" name="Title 1"/>
          <p:cNvSpPr txBox="1">
            <a:spLocks/>
          </p:cNvSpPr>
          <p:nvPr/>
        </p:nvSpPr>
        <p:spPr bwMode="gray">
          <a:xfrm>
            <a:off x="228600" y="1034449"/>
            <a:ext cx="10287000" cy="685800"/>
          </a:xfrm>
          <a:prstGeom prst="rect">
            <a:avLst/>
          </a:prstGeom>
          <a:noFill/>
          <a:ln w="9525">
            <a:noFill/>
            <a:miter lim="800000"/>
            <a:headEnd/>
            <a:tailEnd/>
          </a:ln>
        </p:spPr>
        <p:txBody>
          <a:bodyPr vert="horz" wrap="square" lIns="0" tIns="0" rIns="0" bIns="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AU" sz="3200" b="1" kern="0" noProof="0" dirty="0" smtClean="0">
                <a:latin typeface="+mn-lt"/>
                <a:ea typeface="+mj-ea"/>
                <a:cs typeface="+mj-cs"/>
              </a:rPr>
              <a:t>Climax </a:t>
            </a:r>
            <a:r>
              <a:rPr lang="en-AU" sz="3200" b="1" kern="0" dirty="0" smtClean="0">
                <a:latin typeface="+mn-lt"/>
                <a:ea typeface="+mj-ea"/>
                <a:cs typeface="+mj-cs"/>
              </a:rPr>
              <a:t>community</a:t>
            </a:r>
            <a:r>
              <a:rPr kumimoji="0" lang="en-US" sz="2400" b="0" i="0" u="none" strike="noStrike" kern="0" cap="none" spc="0" normalizeH="0" baseline="0" noProof="0" dirty="0" smtClean="0">
                <a:ln>
                  <a:noFill/>
                </a:ln>
                <a:solidFill>
                  <a:srgbClr val="FF0000"/>
                </a:solidFill>
                <a:effectLst/>
                <a:uLnTx/>
                <a:uFillTx/>
                <a:latin typeface="Arial Narrow" pitchFamily="34" charset="0"/>
                <a:ea typeface="+mj-ea"/>
                <a:cs typeface="+mj-cs"/>
              </a:rPr>
              <a:t/>
            </a:r>
            <a:br>
              <a:rPr kumimoji="0" lang="en-US" sz="2400" b="0" i="0" u="none" strike="noStrike" kern="0" cap="none" spc="0" normalizeH="0" baseline="0" noProof="0" dirty="0" smtClean="0">
                <a:ln>
                  <a:noFill/>
                </a:ln>
                <a:solidFill>
                  <a:srgbClr val="FF0000"/>
                </a:solidFill>
                <a:effectLst/>
                <a:uLnTx/>
                <a:uFillTx/>
                <a:latin typeface="Arial Narrow" pitchFamily="34" charset="0"/>
                <a:ea typeface="+mj-ea"/>
                <a:cs typeface="+mj-cs"/>
              </a:rPr>
            </a:br>
            <a:endParaRPr kumimoji="0" lang="en-AU" sz="2200" b="0" i="0" u="none" strike="noStrike" kern="0" cap="none" spc="0" normalizeH="0" baseline="0" noProof="0" dirty="0" smtClean="0">
              <a:ln>
                <a:noFill/>
              </a:ln>
              <a:solidFill>
                <a:schemeClr val="accent1"/>
              </a:solidFill>
              <a:effectLst/>
              <a:uLnTx/>
              <a:uFillTx/>
              <a:latin typeface="Arial Narrow" pitchFamily="34" charset="0"/>
              <a:ea typeface="+mj-ea"/>
              <a:cs typeface="+mj-cs"/>
            </a:endParaRPr>
          </a:p>
        </p:txBody>
      </p:sp>
      <p:sp>
        <p:nvSpPr>
          <p:cNvPr id="10" name="Rectangle 9"/>
          <p:cNvSpPr/>
          <p:nvPr/>
        </p:nvSpPr>
        <p:spPr>
          <a:xfrm>
            <a:off x="359229" y="5718703"/>
            <a:ext cx="5384074" cy="923330"/>
          </a:xfrm>
          <a:prstGeom prst="rect">
            <a:avLst/>
          </a:prstGeom>
        </p:spPr>
        <p:txBody>
          <a:bodyPr wrap="square">
            <a:spAutoFit/>
          </a:bodyPr>
          <a:lstStyle/>
          <a:p>
            <a:r>
              <a:rPr lang="en-US" b="1" dirty="0" smtClean="0"/>
              <a:t>Figure 6.8 </a:t>
            </a:r>
          </a:p>
          <a:p>
            <a:r>
              <a:rPr lang="en-US" dirty="0" smtClean="0"/>
              <a:t>The rainforests of south-east Queensland are an example of a climax community.</a:t>
            </a:r>
            <a:endParaRPr lang="en-US" dirty="0"/>
          </a:p>
        </p:txBody>
      </p:sp>
      <p:pic>
        <p:nvPicPr>
          <p:cNvPr id="2" name="Picture 1"/>
          <p:cNvPicPr>
            <a:picLocks noChangeAspect="1"/>
          </p:cNvPicPr>
          <p:nvPr/>
        </p:nvPicPr>
        <p:blipFill rotWithShape="1">
          <a:blip r:embed="rId3"/>
          <a:srcRect l="7766" t="-495" b="-1"/>
          <a:stretch/>
        </p:blipFill>
        <p:spPr>
          <a:xfrm>
            <a:off x="5743303" y="1377349"/>
            <a:ext cx="3400697" cy="5264684"/>
          </a:xfrm>
          <a:prstGeom prst="rect">
            <a:avLst/>
          </a:prstGeom>
        </p:spPr>
      </p:pic>
      <p:sp>
        <p:nvSpPr>
          <p:cNvPr id="6" name="Rectangle 5"/>
          <p:cNvSpPr/>
          <p:nvPr/>
        </p:nvSpPr>
        <p:spPr>
          <a:xfrm>
            <a:off x="54429" y="2003073"/>
            <a:ext cx="6553200" cy="3108543"/>
          </a:xfrm>
          <a:prstGeom prst="rect">
            <a:avLst/>
          </a:prstGeom>
        </p:spPr>
        <p:txBody>
          <a:bodyPr wrap="square">
            <a:spAutoFit/>
          </a:bodyPr>
          <a:lstStyle/>
          <a:p>
            <a:r>
              <a:rPr lang="en-US" sz="2800" dirty="0" smtClean="0"/>
              <a:t>Slow-growing, long-lived </a:t>
            </a:r>
          </a:p>
          <a:p>
            <a:r>
              <a:rPr lang="en-US" sz="2800" b="1" dirty="0" smtClean="0"/>
              <a:t>K-selected species:</a:t>
            </a:r>
          </a:p>
          <a:p>
            <a:endParaRPr lang="en-US" sz="2800" b="1" dirty="0" smtClean="0"/>
          </a:p>
          <a:p>
            <a:pPr marL="457200" indent="-457200">
              <a:buFont typeface="Arial" pitchFamily="34" charset="0"/>
              <a:buChar char="•"/>
            </a:pPr>
            <a:r>
              <a:rPr lang="en-US" sz="2800" dirty="0" smtClean="0"/>
              <a:t>live in more stable environments </a:t>
            </a:r>
          </a:p>
          <a:p>
            <a:pPr marL="457200" indent="-457200"/>
            <a:r>
              <a:rPr lang="en-US" sz="2800" dirty="0" smtClean="0"/>
              <a:t>	than r-selected species </a:t>
            </a:r>
          </a:p>
          <a:p>
            <a:pPr marL="457200" indent="-457200">
              <a:buFont typeface="Arial" pitchFamily="34" charset="0"/>
              <a:buChar char="•"/>
            </a:pPr>
            <a:r>
              <a:rPr lang="en-US" sz="2800" dirty="0" smtClean="0"/>
              <a:t>outcompete other species</a:t>
            </a:r>
          </a:p>
          <a:p>
            <a:pPr marL="457200" indent="-457200">
              <a:buFont typeface="Arial" pitchFamily="34" charset="0"/>
              <a:buChar char="•"/>
            </a:pPr>
            <a:r>
              <a:rPr lang="en-US" sz="2800" dirty="0"/>
              <a:t>a</a:t>
            </a:r>
            <a:r>
              <a:rPr lang="en-US" sz="2800" dirty="0" smtClean="0"/>
              <a:t>re often tall established </a:t>
            </a:r>
            <a:r>
              <a:rPr lang="en-US" sz="2800" dirty="0" smtClean="0"/>
              <a:t>trees.</a:t>
            </a:r>
            <a:endParaRPr lang="en-US" sz="2800" dirty="0" smtClean="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75561" y="-91471"/>
            <a:ext cx="8991600" cy="830997"/>
          </a:xfrm>
          <a:prstGeom prst="rect">
            <a:avLst/>
          </a:prstGeom>
        </p:spPr>
        <p:txBody>
          <a:bodyPr wrap="square">
            <a:spAutoFit/>
          </a:bodyPr>
          <a:lstStyle/>
          <a:p>
            <a:r>
              <a:rPr lang="en-US" sz="2400" b="1" dirty="0">
                <a:solidFill>
                  <a:schemeClr val="bg1"/>
                </a:solidFill>
              </a:rPr>
              <a:t>Ecological succession involves changes in the populations of species</a:t>
            </a:r>
            <a:endParaRPr lang="en-US" sz="2400" b="1" kern="0" dirty="0">
              <a:solidFill>
                <a:schemeClr val="bg1"/>
              </a:solidFill>
            </a:endParaRPr>
          </a:p>
        </p:txBody>
      </p:sp>
      <p:sp>
        <p:nvSpPr>
          <p:cNvPr id="9" name="Title 1"/>
          <p:cNvSpPr txBox="1">
            <a:spLocks/>
          </p:cNvSpPr>
          <p:nvPr/>
        </p:nvSpPr>
        <p:spPr bwMode="gray">
          <a:xfrm>
            <a:off x="304800" y="1023257"/>
            <a:ext cx="4648200" cy="685800"/>
          </a:xfrm>
          <a:prstGeom prst="rect">
            <a:avLst/>
          </a:prstGeom>
          <a:noFill/>
          <a:ln w="9525">
            <a:noFill/>
            <a:miter lim="800000"/>
            <a:headEnd/>
            <a:tailEnd/>
          </a:ln>
        </p:spPr>
        <p:txBody>
          <a:bodyPr vert="horz" wrap="square" lIns="0" tIns="0" rIns="0" bIns="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AU" sz="3200" b="1" kern="0" noProof="0" dirty="0" smtClean="0">
                <a:latin typeface="+mn-lt"/>
                <a:ea typeface="+mj-ea"/>
                <a:cs typeface="+mj-cs"/>
              </a:rPr>
              <a:t>Climax </a:t>
            </a:r>
            <a:r>
              <a:rPr lang="en-AU" sz="3200" b="1" kern="0" dirty="0" smtClean="0">
                <a:latin typeface="+mn-lt"/>
                <a:ea typeface="+mj-ea"/>
                <a:cs typeface="+mj-cs"/>
              </a:rPr>
              <a:t>community</a:t>
            </a:r>
            <a:r>
              <a:rPr kumimoji="0" lang="en-US" sz="2400" b="0" i="0" u="none" strike="noStrike" kern="0" cap="none" spc="0" normalizeH="0" baseline="0" noProof="0" dirty="0" smtClean="0">
                <a:ln>
                  <a:noFill/>
                </a:ln>
                <a:solidFill>
                  <a:srgbClr val="FF0000"/>
                </a:solidFill>
                <a:effectLst/>
                <a:uLnTx/>
                <a:uFillTx/>
                <a:latin typeface="Arial Narrow" pitchFamily="34" charset="0"/>
                <a:ea typeface="+mj-ea"/>
                <a:cs typeface="+mj-cs"/>
              </a:rPr>
              <a:t/>
            </a:r>
            <a:br>
              <a:rPr kumimoji="0" lang="en-US" sz="2400" b="0" i="0" u="none" strike="noStrike" kern="0" cap="none" spc="0" normalizeH="0" baseline="0" noProof="0" dirty="0" smtClean="0">
                <a:ln>
                  <a:noFill/>
                </a:ln>
                <a:solidFill>
                  <a:srgbClr val="FF0000"/>
                </a:solidFill>
                <a:effectLst/>
                <a:uLnTx/>
                <a:uFillTx/>
                <a:latin typeface="Arial Narrow" pitchFamily="34" charset="0"/>
                <a:ea typeface="+mj-ea"/>
                <a:cs typeface="+mj-cs"/>
              </a:rPr>
            </a:br>
            <a:endParaRPr kumimoji="0" lang="en-AU" sz="2200" b="0" i="0" u="none" strike="noStrike" kern="0" cap="none" spc="0" normalizeH="0" baseline="0" noProof="0" dirty="0" smtClean="0">
              <a:ln>
                <a:noFill/>
              </a:ln>
              <a:solidFill>
                <a:schemeClr val="accent1"/>
              </a:solidFill>
              <a:effectLst/>
              <a:uLnTx/>
              <a:uFillTx/>
              <a:latin typeface="Arial Narrow" pitchFamily="34" charset="0"/>
              <a:ea typeface="+mj-ea"/>
              <a:cs typeface="+mj-cs"/>
            </a:endParaRPr>
          </a:p>
        </p:txBody>
      </p:sp>
      <p:sp>
        <p:nvSpPr>
          <p:cNvPr id="12" name="TextBox 11"/>
          <p:cNvSpPr txBox="1"/>
          <p:nvPr/>
        </p:nvSpPr>
        <p:spPr>
          <a:xfrm>
            <a:off x="1981200" y="1524000"/>
            <a:ext cx="312906" cy="369332"/>
          </a:xfrm>
          <a:prstGeom prst="rect">
            <a:avLst/>
          </a:prstGeom>
          <a:noFill/>
        </p:spPr>
        <p:txBody>
          <a:bodyPr wrap="none" rtlCol="0">
            <a:spAutoFit/>
          </a:bodyPr>
          <a:lstStyle/>
          <a:p>
            <a:r>
              <a:rPr lang="en-US" dirty="0" smtClean="0"/>
              <a:t>a</a:t>
            </a:r>
            <a:endParaRPr lang="en-US" dirty="0"/>
          </a:p>
        </p:txBody>
      </p:sp>
      <p:sp>
        <p:nvSpPr>
          <p:cNvPr id="13" name="TextBox 12"/>
          <p:cNvSpPr txBox="1"/>
          <p:nvPr/>
        </p:nvSpPr>
        <p:spPr>
          <a:xfrm>
            <a:off x="1981200" y="4812268"/>
            <a:ext cx="300082" cy="369332"/>
          </a:xfrm>
          <a:prstGeom prst="rect">
            <a:avLst/>
          </a:prstGeom>
          <a:noFill/>
        </p:spPr>
        <p:txBody>
          <a:bodyPr wrap="none" rtlCol="0">
            <a:spAutoFit/>
          </a:bodyPr>
          <a:lstStyle/>
          <a:p>
            <a:r>
              <a:rPr lang="en-US" dirty="0" smtClean="0"/>
              <a:t>c</a:t>
            </a:r>
            <a:endParaRPr lang="en-US" dirty="0"/>
          </a:p>
        </p:txBody>
      </p:sp>
      <p:sp>
        <p:nvSpPr>
          <p:cNvPr id="14" name="TextBox 13"/>
          <p:cNvSpPr txBox="1"/>
          <p:nvPr/>
        </p:nvSpPr>
        <p:spPr>
          <a:xfrm>
            <a:off x="1981200" y="3212068"/>
            <a:ext cx="312906" cy="369332"/>
          </a:xfrm>
          <a:prstGeom prst="rect">
            <a:avLst/>
          </a:prstGeom>
          <a:noFill/>
        </p:spPr>
        <p:txBody>
          <a:bodyPr wrap="none" rtlCol="0">
            <a:spAutoFit/>
          </a:bodyPr>
          <a:lstStyle/>
          <a:p>
            <a:r>
              <a:rPr lang="en-US" dirty="0" smtClean="0"/>
              <a:t>b</a:t>
            </a:r>
            <a:endParaRPr lang="en-US" dirty="0"/>
          </a:p>
        </p:txBody>
      </p:sp>
      <p:sp>
        <p:nvSpPr>
          <p:cNvPr id="15" name="TextBox 14"/>
          <p:cNvSpPr txBox="1"/>
          <p:nvPr/>
        </p:nvSpPr>
        <p:spPr>
          <a:xfrm>
            <a:off x="4495800" y="1524000"/>
            <a:ext cx="312906" cy="369332"/>
          </a:xfrm>
          <a:prstGeom prst="rect">
            <a:avLst/>
          </a:prstGeom>
          <a:noFill/>
        </p:spPr>
        <p:txBody>
          <a:bodyPr wrap="none" rtlCol="0">
            <a:spAutoFit/>
          </a:bodyPr>
          <a:lstStyle/>
          <a:p>
            <a:r>
              <a:rPr lang="en-US" dirty="0" smtClean="0"/>
              <a:t>d</a:t>
            </a:r>
            <a:endParaRPr lang="en-US" dirty="0"/>
          </a:p>
        </p:txBody>
      </p:sp>
      <p:pic>
        <p:nvPicPr>
          <p:cNvPr id="2" name="Picture 1"/>
          <p:cNvPicPr>
            <a:picLocks noChangeAspect="1"/>
          </p:cNvPicPr>
          <p:nvPr/>
        </p:nvPicPr>
        <p:blipFill>
          <a:blip r:embed="rId3"/>
          <a:stretch>
            <a:fillRect/>
          </a:stretch>
        </p:blipFill>
        <p:spPr>
          <a:xfrm>
            <a:off x="4808706" y="1676400"/>
            <a:ext cx="3303323" cy="4479778"/>
          </a:xfrm>
          <a:prstGeom prst="rect">
            <a:avLst/>
          </a:prstGeom>
        </p:spPr>
      </p:pic>
      <p:pic>
        <p:nvPicPr>
          <p:cNvPr id="3" name="Picture 2"/>
          <p:cNvPicPr>
            <a:picLocks noChangeAspect="1"/>
          </p:cNvPicPr>
          <p:nvPr/>
        </p:nvPicPr>
        <p:blipFill>
          <a:blip r:embed="rId4"/>
          <a:stretch>
            <a:fillRect/>
          </a:stretch>
        </p:blipFill>
        <p:spPr>
          <a:xfrm>
            <a:off x="2281282" y="1667852"/>
            <a:ext cx="2290718" cy="1327284"/>
          </a:xfrm>
          <a:prstGeom prst="rect">
            <a:avLst/>
          </a:prstGeom>
        </p:spPr>
      </p:pic>
      <p:pic>
        <p:nvPicPr>
          <p:cNvPr id="4" name="Picture 3"/>
          <p:cNvPicPr>
            <a:picLocks noChangeAspect="1"/>
          </p:cNvPicPr>
          <p:nvPr/>
        </p:nvPicPr>
        <p:blipFill rotWithShape="1">
          <a:blip r:embed="rId5"/>
          <a:srcRect l="8877" t="4196"/>
          <a:stretch/>
        </p:blipFill>
        <p:spPr>
          <a:xfrm>
            <a:off x="2248386" y="3325753"/>
            <a:ext cx="2381711" cy="1398004"/>
          </a:xfrm>
          <a:prstGeom prst="rect">
            <a:avLst/>
          </a:prstGeom>
        </p:spPr>
      </p:pic>
      <p:pic>
        <p:nvPicPr>
          <p:cNvPr id="6" name="Picture 5"/>
          <p:cNvPicPr>
            <a:picLocks noChangeAspect="1"/>
          </p:cNvPicPr>
          <p:nvPr/>
        </p:nvPicPr>
        <p:blipFill>
          <a:blip r:embed="rId6"/>
          <a:stretch>
            <a:fillRect/>
          </a:stretch>
        </p:blipFill>
        <p:spPr>
          <a:xfrm>
            <a:off x="2275445" y="4900135"/>
            <a:ext cx="2381648" cy="1533015"/>
          </a:xfrm>
          <a:prstGeom prst="rect">
            <a:avLst/>
          </a:prstGeom>
        </p:spPr>
      </p:pic>
      <p:pic>
        <p:nvPicPr>
          <p:cNvPr id="7" name="Picture 6"/>
          <p:cNvPicPr>
            <a:picLocks noChangeAspect="1"/>
          </p:cNvPicPr>
          <p:nvPr/>
        </p:nvPicPr>
        <p:blipFill>
          <a:blip r:embed="rId7"/>
          <a:stretch>
            <a:fillRect/>
          </a:stretch>
        </p:blipFill>
        <p:spPr>
          <a:xfrm>
            <a:off x="75561" y="2015575"/>
            <a:ext cx="1888372" cy="1900714"/>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9594" y="-76200"/>
            <a:ext cx="8991600" cy="830997"/>
          </a:xfrm>
          <a:prstGeom prst="rect">
            <a:avLst/>
          </a:prstGeom>
        </p:spPr>
        <p:txBody>
          <a:bodyPr wrap="square">
            <a:spAutoFit/>
          </a:bodyPr>
          <a:lstStyle/>
          <a:p>
            <a:r>
              <a:rPr lang="en-US" sz="2400" b="1" dirty="0">
                <a:solidFill>
                  <a:schemeClr val="bg1"/>
                </a:solidFill>
              </a:rPr>
              <a:t>Ecological succession involves changes in the populations of species</a:t>
            </a:r>
            <a:endParaRPr lang="en-US" sz="2400" b="1" kern="0" dirty="0">
              <a:solidFill>
                <a:schemeClr val="bg1"/>
              </a:solidFill>
            </a:endParaRPr>
          </a:p>
        </p:txBody>
      </p:sp>
      <p:sp>
        <p:nvSpPr>
          <p:cNvPr id="9" name="Title 1"/>
          <p:cNvSpPr txBox="1">
            <a:spLocks/>
          </p:cNvSpPr>
          <p:nvPr/>
        </p:nvSpPr>
        <p:spPr bwMode="gray">
          <a:xfrm>
            <a:off x="152400" y="1219200"/>
            <a:ext cx="10287000" cy="685800"/>
          </a:xfrm>
          <a:prstGeom prst="rect">
            <a:avLst/>
          </a:prstGeom>
          <a:noFill/>
          <a:ln w="9525">
            <a:noFill/>
            <a:miter lim="800000"/>
            <a:headEnd/>
            <a:tailEnd/>
          </a:ln>
        </p:spPr>
        <p:txBody>
          <a:bodyPr vert="horz" wrap="square" lIns="0" tIns="0" rIns="0" bIns="0" numCol="1" anchor="ctr" anchorCtr="0" compatLnSpc="1">
            <a:prstTxWarp prst="textNoShape">
              <a:avLst/>
            </a:prstTxWarp>
          </a:bodyPr>
          <a:lstStyle/>
          <a:p>
            <a:r>
              <a:rPr lang="en-US" sz="3200" b="1" dirty="0"/>
              <a:t>Natural disturbances can lead to succession </a:t>
            </a:r>
          </a:p>
          <a:p>
            <a:r>
              <a:rPr lang="en-US" sz="3200" b="1" dirty="0"/>
              <a:t>events</a:t>
            </a:r>
            <a:r>
              <a:rPr kumimoji="0" lang="en-US" sz="2400" b="0" i="0" u="none" strike="noStrike" kern="0" cap="none" spc="0" normalizeH="0" baseline="0" noProof="0" dirty="0" smtClean="0">
                <a:ln>
                  <a:noFill/>
                </a:ln>
                <a:solidFill>
                  <a:srgbClr val="FF0000"/>
                </a:solidFill>
                <a:effectLst/>
                <a:uLnTx/>
                <a:uFillTx/>
                <a:latin typeface="Arial Narrow" pitchFamily="34" charset="0"/>
                <a:ea typeface="+mj-ea"/>
                <a:cs typeface="+mj-cs"/>
              </a:rPr>
              <a:t/>
            </a:r>
            <a:br>
              <a:rPr kumimoji="0" lang="en-US" sz="2400" b="0" i="0" u="none" strike="noStrike" kern="0" cap="none" spc="0" normalizeH="0" baseline="0" noProof="0" dirty="0" smtClean="0">
                <a:ln>
                  <a:noFill/>
                </a:ln>
                <a:solidFill>
                  <a:srgbClr val="FF0000"/>
                </a:solidFill>
                <a:effectLst/>
                <a:uLnTx/>
                <a:uFillTx/>
                <a:latin typeface="Arial Narrow" pitchFamily="34" charset="0"/>
                <a:ea typeface="+mj-ea"/>
                <a:cs typeface="+mj-cs"/>
              </a:rPr>
            </a:br>
            <a:endParaRPr kumimoji="0" lang="en-AU" sz="2200" b="0" i="0" u="none" strike="noStrike" kern="0" cap="none" spc="0" normalizeH="0" baseline="0" noProof="0" dirty="0" smtClean="0">
              <a:ln>
                <a:noFill/>
              </a:ln>
              <a:solidFill>
                <a:schemeClr val="accent1"/>
              </a:solidFill>
              <a:effectLst/>
              <a:uLnTx/>
              <a:uFillTx/>
              <a:latin typeface="Arial Narrow" pitchFamily="34" charset="0"/>
              <a:ea typeface="+mj-ea"/>
              <a:cs typeface="+mj-cs"/>
            </a:endParaRPr>
          </a:p>
        </p:txBody>
      </p:sp>
      <p:sp>
        <p:nvSpPr>
          <p:cNvPr id="7" name="TextBox 6"/>
          <p:cNvSpPr txBox="1"/>
          <p:nvPr/>
        </p:nvSpPr>
        <p:spPr>
          <a:xfrm>
            <a:off x="533400" y="2133600"/>
            <a:ext cx="8303876" cy="2677656"/>
          </a:xfrm>
          <a:prstGeom prst="rect">
            <a:avLst/>
          </a:prstGeom>
          <a:noFill/>
        </p:spPr>
        <p:txBody>
          <a:bodyPr wrap="none" rtlCol="0">
            <a:spAutoFit/>
          </a:bodyPr>
          <a:lstStyle/>
          <a:p>
            <a:r>
              <a:rPr lang="en-US" sz="2800" dirty="0" smtClean="0"/>
              <a:t>A fire or tsunami can cause:</a:t>
            </a:r>
          </a:p>
          <a:p>
            <a:pPr marL="457200" indent="-457200">
              <a:buFont typeface="Arial" pitchFamily="34" charset="0"/>
              <a:buChar char="•"/>
            </a:pPr>
            <a:r>
              <a:rPr lang="en-US" sz="2800" dirty="0" smtClean="0"/>
              <a:t>a loss of vegetation</a:t>
            </a:r>
          </a:p>
          <a:p>
            <a:pPr marL="457200" indent="-457200">
              <a:buFont typeface="Arial" pitchFamily="34" charset="0"/>
              <a:buChar char="•"/>
            </a:pPr>
            <a:r>
              <a:rPr lang="en-US" sz="2800" dirty="0"/>
              <a:t>a</a:t>
            </a:r>
            <a:r>
              <a:rPr lang="en-US" sz="2800" dirty="0" smtClean="0"/>
              <a:t> reduction of leaf litter</a:t>
            </a:r>
          </a:p>
          <a:p>
            <a:pPr marL="457200" indent="-457200">
              <a:buFont typeface="Arial" pitchFamily="34" charset="0"/>
              <a:buChar char="•"/>
            </a:pPr>
            <a:r>
              <a:rPr lang="en-US" sz="2800" dirty="0" smtClean="0"/>
              <a:t>a decrease in animal numbers</a:t>
            </a:r>
          </a:p>
          <a:p>
            <a:pPr marL="457200" indent="-457200">
              <a:buFont typeface="Arial" pitchFamily="34" charset="0"/>
              <a:buChar char="•"/>
            </a:pPr>
            <a:r>
              <a:rPr lang="en-US" sz="2800" dirty="0" smtClean="0"/>
              <a:t>an impact on abiotic interactions in a community.</a:t>
            </a:r>
          </a:p>
          <a:p>
            <a:pPr marL="457200" indent="-457200">
              <a:buFont typeface="Arial" pitchFamily="34" charset="0"/>
              <a:buChar char="•"/>
            </a:pPr>
            <a:endParaRPr lang="en-US" sz="2800" dirty="0" smtClean="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82935"/>
            <a:ext cx="8915400" cy="830997"/>
          </a:xfrm>
          <a:prstGeom prst="rect">
            <a:avLst/>
          </a:prstGeom>
        </p:spPr>
        <p:txBody>
          <a:bodyPr wrap="square">
            <a:spAutoFit/>
          </a:bodyPr>
          <a:lstStyle/>
          <a:p>
            <a:r>
              <a:rPr lang="en-US" sz="2400" b="1" dirty="0">
                <a:solidFill>
                  <a:schemeClr val="bg1"/>
                </a:solidFill>
              </a:rPr>
              <a:t>Ecological succession involves changes in the populations of species</a:t>
            </a:r>
            <a:endParaRPr lang="en-US" sz="2400" b="1" kern="0" dirty="0">
              <a:solidFill>
                <a:schemeClr val="bg1"/>
              </a:solidFill>
            </a:endParaRPr>
          </a:p>
        </p:txBody>
      </p:sp>
      <p:sp>
        <p:nvSpPr>
          <p:cNvPr id="9" name="Title 1"/>
          <p:cNvSpPr txBox="1">
            <a:spLocks/>
          </p:cNvSpPr>
          <p:nvPr/>
        </p:nvSpPr>
        <p:spPr bwMode="gray">
          <a:xfrm>
            <a:off x="152400" y="1219200"/>
            <a:ext cx="10287000" cy="685800"/>
          </a:xfrm>
          <a:prstGeom prst="rect">
            <a:avLst/>
          </a:prstGeom>
          <a:noFill/>
          <a:ln w="9525">
            <a:noFill/>
            <a:miter lim="800000"/>
            <a:headEnd/>
            <a:tailEnd/>
          </a:ln>
        </p:spPr>
        <p:txBody>
          <a:bodyPr vert="horz" wrap="square" lIns="0" tIns="0" rIns="0" bIns="0" numCol="1" anchor="ctr" anchorCtr="0" compatLnSpc="1">
            <a:prstTxWarp prst="textNoShape">
              <a:avLst/>
            </a:prstTxWarp>
          </a:bodyPr>
          <a:lstStyle/>
          <a:p>
            <a:r>
              <a:rPr lang="en-US" sz="3200" b="1" dirty="0"/>
              <a:t>Natural disturbances can lead to succession </a:t>
            </a:r>
          </a:p>
          <a:p>
            <a:r>
              <a:rPr lang="en-US" sz="3200" b="1" dirty="0"/>
              <a:t>events</a:t>
            </a:r>
            <a:r>
              <a:rPr kumimoji="0" lang="en-US" sz="2400" b="0" i="0" u="none" strike="noStrike" kern="0" cap="none" spc="0" normalizeH="0" baseline="0" noProof="0" dirty="0" smtClean="0">
                <a:ln>
                  <a:noFill/>
                </a:ln>
                <a:solidFill>
                  <a:srgbClr val="FF0000"/>
                </a:solidFill>
                <a:effectLst/>
                <a:uLnTx/>
                <a:uFillTx/>
                <a:latin typeface="Arial Narrow" pitchFamily="34" charset="0"/>
                <a:ea typeface="+mj-ea"/>
                <a:cs typeface="+mj-cs"/>
              </a:rPr>
              <a:t/>
            </a:r>
            <a:br>
              <a:rPr kumimoji="0" lang="en-US" sz="2400" b="0" i="0" u="none" strike="noStrike" kern="0" cap="none" spc="0" normalizeH="0" baseline="0" noProof="0" dirty="0" smtClean="0">
                <a:ln>
                  <a:noFill/>
                </a:ln>
                <a:solidFill>
                  <a:srgbClr val="FF0000"/>
                </a:solidFill>
                <a:effectLst/>
                <a:uLnTx/>
                <a:uFillTx/>
                <a:latin typeface="Arial Narrow" pitchFamily="34" charset="0"/>
                <a:ea typeface="+mj-ea"/>
                <a:cs typeface="+mj-cs"/>
              </a:rPr>
            </a:br>
            <a:endParaRPr kumimoji="0" lang="en-AU" sz="2200" b="0" i="0" u="none" strike="noStrike" kern="0" cap="none" spc="0" normalizeH="0" baseline="0" noProof="0" dirty="0" smtClean="0">
              <a:ln>
                <a:noFill/>
              </a:ln>
              <a:solidFill>
                <a:schemeClr val="accent1"/>
              </a:solidFill>
              <a:effectLst/>
              <a:uLnTx/>
              <a:uFillTx/>
              <a:latin typeface="Arial Narrow" pitchFamily="34" charset="0"/>
              <a:ea typeface="+mj-ea"/>
              <a:cs typeface="+mj-cs"/>
            </a:endParaRPr>
          </a:p>
        </p:txBody>
      </p:sp>
      <p:sp>
        <p:nvSpPr>
          <p:cNvPr id="7" name="TextBox 6"/>
          <p:cNvSpPr txBox="1"/>
          <p:nvPr/>
        </p:nvSpPr>
        <p:spPr>
          <a:xfrm>
            <a:off x="76200" y="2133600"/>
            <a:ext cx="4724400" cy="2677656"/>
          </a:xfrm>
          <a:prstGeom prst="rect">
            <a:avLst/>
          </a:prstGeom>
          <a:noFill/>
        </p:spPr>
        <p:txBody>
          <a:bodyPr wrap="square" rtlCol="0">
            <a:spAutoFit/>
          </a:bodyPr>
          <a:lstStyle/>
          <a:p>
            <a:r>
              <a:rPr lang="en-US" sz="2800" dirty="0" smtClean="0"/>
              <a:t>Fire regimes are determined by:</a:t>
            </a:r>
          </a:p>
          <a:p>
            <a:pPr marL="169863" indent="287338">
              <a:buFont typeface="Arial" pitchFamily="34" charset="0"/>
              <a:buChar char="•"/>
            </a:pPr>
            <a:r>
              <a:rPr lang="en-US" sz="2800" dirty="0" smtClean="0"/>
              <a:t>the season</a:t>
            </a:r>
          </a:p>
          <a:p>
            <a:pPr marL="169863" indent="287338">
              <a:buFont typeface="Arial" pitchFamily="34" charset="0"/>
              <a:buChar char="•"/>
            </a:pPr>
            <a:r>
              <a:rPr lang="en-US" sz="2800" dirty="0" smtClean="0"/>
              <a:t>the intensity of fires</a:t>
            </a:r>
          </a:p>
          <a:p>
            <a:pPr marL="169863" indent="287338">
              <a:buFont typeface="Arial" pitchFamily="34" charset="0"/>
              <a:buChar char="•"/>
            </a:pPr>
            <a:r>
              <a:rPr lang="en-US" sz="2800" dirty="0" smtClean="0"/>
              <a:t>how frequently fires occur</a:t>
            </a:r>
          </a:p>
          <a:p>
            <a:pPr marL="457200" indent="-457200">
              <a:buFont typeface="Arial" pitchFamily="34" charset="0"/>
              <a:buChar char="•"/>
            </a:pPr>
            <a:endParaRPr lang="en-US" sz="2800" dirty="0" smtClean="0"/>
          </a:p>
        </p:txBody>
      </p:sp>
      <p:sp>
        <p:nvSpPr>
          <p:cNvPr id="6" name="Rectangle 5"/>
          <p:cNvSpPr/>
          <p:nvPr/>
        </p:nvSpPr>
        <p:spPr>
          <a:xfrm>
            <a:off x="-17417" y="5815042"/>
            <a:ext cx="7620000" cy="923330"/>
          </a:xfrm>
          <a:prstGeom prst="rect">
            <a:avLst/>
          </a:prstGeom>
        </p:spPr>
        <p:txBody>
          <a:bodyPr wrap="square">
            <a:spAutoFit/>
          </a:bodyPr>
          <a:lstStyle/>
          <a:p>
            <a:r>
              <a:rPr lang="en-US" b="1" dirty="0" smtClean="0"/>
              <a:t>Figure 6.12 </a:t>
            </a:r>
          </a:p>
          <a:p>
            <a:r>
              <a:rPr lang="en-US" dirty="0" smtClean="0"/>
              <a:t>Fire-stick</a:t>
            </a:r>
            <a:r>
              <a:rPr lang="en-US" dirty="0"/>
              <a:t> </a:t>
            </a:r>
            <a:r>
              <a:rPr lang="en-US" dirty="0" smtClean="0"/>
              <a:t>farming was used by the First Australians to clear areas of </a:t>
            </a:r>
          </a:p>
          <a:p>
            <a:r>
              <a:rPr lang="en-US" dirty="0" smtClean="0"/>
              <a:t>land as an aid for hunting.</a:t>
            </a:r>
            <a:endParaRPr lang="en-US" dirty="0"/>
          </a:p>
        </p:txBody>
      </p:sp>
      <p:pic>
        <p:nvPicPr>
          <p:cNvPr id="3" name="Picture 2"/>
          <p:cNvPicPr>
            <a:picLocks noChangeAspect="1"/>
          </p:cNvPicPr>
          <p:nvPr/>
        </p:nvPicPr>
        <p:blipFill rotWithShape="1">
          <a:blip r:embed="rId3"/>
          <a:srcRect r="15559"/>
          <a:stretch/>
        </p:blipFill>
        <p:spPr>
          <a:xfrm>
            <a:off x="4805946" y="1905000"/>
            <a:ext cx="4338053" cy="4191000"/>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52400" y="76200"/>
            <a:ext cx="8991600" cy="461665"/>
          </a:xfrm>
          <a:prstGeom prst="rect">
            <a:avLst/>
          </a:prstGeom>
        </p:spPr>
        <p:txBody>
          <a:bodyPr wrap="square">
            <a:spAutoFit/>
          </a:bodyPr>
          <a:lstStyle/>
          <a:p>
            <a:r>
              <a:rPr lang="en-US" sz="2400" b="1" dirty="0" smtClean="0">
                <a:solidFill>
                  <a:schemeClr val="bg1"/>
                </a:solidFill>
              </a:rPr>
              <a:t>Test yourself</a:t>
            </a:r>
            <a:endParaRPr lang="en-US" sz="2400" b="1" kern="0" dirty="0" smtClean="0">
              <a:solidFill>
                <a:schemeClr val="bg1"/>
              </a:solidFill>
            </a:endParaRPr>
          </a:p>
        </p:txBody>
      </p:sp>
      <p:sp>
        <p:nvSpPr>
          <p:cNvPr id="9" name="Title 1"/>
          <p:cNvSpPr txBox="1">
            <a:spLocks/>
          </p:cNvSpPr>
          <p:nvPr/>
        </p:nvSpPr>
        <p:spPr bwMode="gray">
          <a:xfrm>
            <a:off x="152400" y="1219200"/>
            <a:ext cx="10287000" cy="685800"/>
          </a:xfrm>
          <a:prstGeom prst="rect">
            <a:avLst/>
          </a:prstGeom>
          <a:noFill/>
          <a:ln w="9525">
            <a:noFill/>
            <a:miter lim="800000"/>
            <a:headEnd/>
            <a:tailEnd/>
          </a:ln>
        </p:spPr>
        <p:txBody>
          <a:bodyPr vert="horz" wrap="square" lIns="0" tIns="0" rIns="0" bIns="0" numCol="1" anchor="ctr" anchorCtr="0" compatLnSpc="1">
            <a:prstTxWarp prst="textNoShape">
              <a:avLst/>
            </a:prstTxWarp>
          </a:bodyPr>
          <a:lstStyle/>
          <a:p>
            <a:r>
              <a:rPr lang="en-US" sz="2800" b="1" u="sng" dirty="0"/>
              <a:t>Learning check</a:t>
            </a:r>
            <a:r>
              <a:rPr kumimoji="0" lang="en-US" sz="2400" b="0" i="0" u="none" strike="noStrike" kern="0" cap="none" spc="0" normalizeH="0" baseline="0" noProof="0" dirty="0" smtClean="0">
                <a:ln>
                  <a:noFill/>
                </a:ln>
                <a:solidFill>
                  <a:srgbClr val="FF0000"/>
                </a:solidFill>
                <a:effectLst/>
                <a:uLnTx/>
                <a:uFillTx/>
                <a:latin typeface="Arial Narrow" pitchFamily="34" charset="0"/>
                <a:ea typeface="+mj-ea"/>
                <a:cs typeface="+mj-cs"/>
              </a:rPr>
              <a:t/>
            </a:r>
            <a:br>
              <a:rPr kumimoji="0" lang="en-US" sz="2400" b="0" i="0" u="none" strike="noStrike" kern="0" cap="none" spc="0" normalizeH="0" baseline="0" noProof="0" dirty="0" smtClean="0">
                <a:ln>
                  <a:noFill/>
                </a:ln>
                <a:solidFill>
                  <a:srgbClr val="FF0000"/>
                </a:solidFill>
                <a:effectLst/>
                <a:uLnTx/>
                <a:uFillTx/>
                <a:latin typeface="Arial Narrow" pitchFamily="34" charset="0"/>
                <a:ea typeface="+mj-ea"/>
                <a:cs typeface="+mj-cs"/>
              </a:rPr>
            </a:br>
            <a:endParaRPr kumimoji="0" lang="en-AU" sz="2200" b="0" i="0" u="none" strike="noStrike" kern="0" cap="none" spc="0" normalizeH="0" baseline="0" noProof="0" dirty="0" smtClean="0">
              <a:ln>
                <a:noFill/>
              </a:ln>
              <a:solidFill>
                <a:schemeClr val="accent1"/>
              </a:solidFill>
              <a:effectLst/>
              <a:uLnTx/>
              <a:uFillTx/>
              <a:latin typeface="Arial Narrow" pitchFamily="34" charset="0"/>
              <a:ea typeface="+mj-ea"/>
              <a:cs typeface="+mj-cs"/>
            </a:endParaRPr>
          </a:p>
        </p:txBody>
      </p:sp>
      <p:sp>
        <p:nvSpPr>
          <p:cNvPr id="7" name="TextBox 6"/>
          <p:cNvSpPr txBox="1"/>
          <p:nvPr/>
        </p:nvSpPr>
        <p:spPr>
          <a:xfrm>
            <a:off x="0" y="2133600"/>
            <a:ext cx="9067800" cy="3970318"/>
          </a:xfrm>
          <a:prstGeom prst="rect">
            <a:avLst/>
          </a:prstGeom>
          <a:noFill/>
        </p:spPr>
        <p:txBody>
          <a:bodyPr wrap="square" rtlCol="0">
            <a:spAutoFit/>
          </a:bodyPr>
          <a:lstStyle/>
          <a:p>
            <a:pPr marL="514350" indent="-514350">
              <a:buAutoNum type="arabicPeriod"/>
            </a:pPr>
            <a:r>
              <a:rPr lang="en-US" sz="2800" dirty="0" smtClean="0"/>
              <a:t>Predict the stages of succession where the majority of species are:</a:t>
            </a:r>
          </a:p>
          <a:p>
            <a:pPr indent="457200"/>
            <a:r>
              <a:rPr lang="en-US" sz="2800" dirty="0" smtClean="0"/>
              <a:t>a</a:t>
            </a:r>
            <a:r>
              <a:rPr lang="en-US" sz="2800" dirty="0"/>
              <a:t>.</a:t>
            </a:r>
            <a:r>
              <a:rPr lang="en-US" sz="2800" dirty="0" smtClean="0"/>
              <a:t> r-selected species</a:t>
            </a:r>
          </a:p>
          <a:p>
            <a:pPr indent="457200"/>
            <a:r>
              <a:rPr lang="en-US" sz="2800" dirty="0" smtClean="0"/>
              <a:t>b. K-selected species.</a:t>
            </a:r>
          </a:p>
          <a:p>
            <a:pPr indent="457200"/>
            <a:endParaRPr lang="en-US" sz="2800" dirty="0" smtClean="0"/>
          </a:p>
          <a:p>
            <a:pPr marL="514350" indent="-514350">
              <a:buAutoNum type="arabicPeriod" startAt="2"/>
            </a:pPr>
            <a:r>
              <a:rPr lang="en-US" sz="2800" dirty="0" smtClean="0"/>
              <a:t>Relate </a:t>
            </a:r>
            <a:r>
              <a:rPr lang="en-US" sz="2800" dirty="0"/>
              <a:t>the characteristic features of these types </a:t>
            </a:r>
            <a:r>
              <a:rPr lang="en-US" sz="2800" dirty="0" smtClean="0"/>
              <a:t>of species </a:t>
            </a:r>
            <a:r>
              <a:rPr lang="en-US" sz="2800" dirty="0"/>
              <a:t>to the stages of succession</a:t>
            </a:r>
            <a:r>
              <a:rPr lang="en-US" sz="2800" dirty="0" smtClean="0"/>
              <a:t>.</a:t>
            </a:r>
          </a:p>
          <a:p>
            <a:endParaRPr lang="en-US" sz="2800" dirty="0" smtClean="0"/>
          </a:p>
          <a:p>
            <a:r>
              <a:rPr lang="en-US" sz="2800" dirty="0" smtClean="0"/>
              <a:t>3. Explain how fire affects succession.</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52400" y="76200"/>
            <a:ext cx="8991600" cy="461665"/>
          </a:xfrm>
          <a:prstGeom prst="rect">
            <a:avLst/>
          </a:prstGeom>
        </p:spPr>
        <p:txBody>
          <a:bodyPr wrap="square">
            <a:spAutoFit/>
          </a:bodyPr>
          <a:lstStyle/>
          <a:p>
            <a:r>
              <a:rPr lang="en-US" sz="2400" b="1" dirty="0" smtClean="0">
                <a:solidFill>
                  <a:schemeClr val="bg1"/>
                </a:solidFill>
              </a:rPr>
              <a:t>Human activities can reduce biodiversity</a:t>
            </a:r>
            <a:endParaRPr lang="en-US" sz="2400" b="1" kern="0" dirty="0" smtClean="0">
              <a:solidFill>
                <a:schemeClr val="bg1"/>
              </a:solidFill>
            </a:endParaRPr>
          </a:p>
        </p:txBody>
      </p:sp>
      <p:sp>
        <p:nvSpPr>
          <p:cNvPr id="9" name="Title 1"/>
          <p:cNvSpPr txBox="1">
            <a:spLocks/>
          </p:cNvSpPr>
          <p:nvPr/>
        </p:nvSpPr>
        <p:spPr bwMode="gray">
          <a:xfrm>
            <a:off x="228600" y="1415143"/>
            <a:ext cx="10287000" cy="685800"/>
          </a:xfrm>
          <a:prstGeom prst="rect">
            <a:avLst/>
          </a:prstGeom>
          <a:noFill/>
          <a:ln w="9525">
            <a:noFill/>
            <a:miter lim="800000"/>
            <a:headEnd/>
            <a:tailEnd/>
          </a:ln>
        </p:spPr>
        <p:txBody>
          <a:bodyPr vert="horz" wrap="square" lIns="0" tIns="0" rIns="0" bIns="0" numCol="1" anchor="ctr" anchorCtr="0" compatLnSpc="1">
            <a:prstTxWarp prst="textNoShape">
              <a:avLst/>
            </a:prstTxWarp>
          </a:bodyPr>
          <a:lstStyle/>
          <a:p>
            <a:r>
              <a:rPr lang="en-US" sz="3600" b="1" dirty="0"/>
              <a:t>Human influence on biodiversity</a:t>
            </a:r>
            <a:r>
              <a:rPr kumimoji="0" lang="en-US" sz="2400" b="0" i="0" u="none" strike="noStrike" kern="0" cap="none" spc="0" normalizeH="0" baseline="0" noProof="0" dirty="0" smtClean="0">
                <a:ln>
                  <a:noFill/>
                </a:ln>
                <a:solidFill>
                  <a:srgbClr val="FF0000"/>
                </a:solidFill>
                <a:effectLst/>
                <a:uLnTx/>
                <a:uFillTx/>
                <a:latin typeface="Arial Narrow" pitchFamily="34" charset="0"/>
                <a:ea typeface="+mj-ea"/>
                <a:cs typeface="+mj-cs"/>
              </a:rPr>
              <a:t/>
            </a:r>
            <a:br>
              <a:rPr kumimoji="0" lang="en-US" sz="2400" b="0" i="0" u="none" strike="noStrike" kern="0" cap="none" spc="0" normalizeH="0" baseline="0" noProof="0" dirty="0" smtClean="0">
                <a:ln>
                  <a:noFill/>
                </a:ln>
                <a:solidFill>
                  <a:srgbClr val="FF0000"/>
                </a:solidFill>
                <a:effectLst/>
                <a:uLnTx/>
                <a:uFillTx/>
                <a:latin typeface="Arial Narrow" pitchFamily="34" charset="0"/>
                <a:ea typeface="+mj-ea"/>
                <a:cs typeface="+mj-cs"/>
              </a:rPr>
            </a:br>
            <a:endParaRPr kumimoji="0" lang="en-AU" sz="2200" b="0" i="0" u="none" strike="noStrike" kern="0" cap="none" spc="0" normalizeH="0" baseline="0" noProof="0" dirty="0" smtClean="0">
              <a:ln>
                <a:noFill/>
              </a:ln>
              <a:solidFill>
                <a:schemeClr val="accent1"/>
              </a:solidFill>
              <a:effectLst/>
              <a:uLnTx/>
              <a:uFillTx/>
              <a:latin typeface="Arial Narrow" pitchFamily="34" charset="0"/>
              <a:ea typeface="+mj-ea"/>
              <a:cs typeface="+mj-cs"/>
            </a:endParaRPr>
          </a:p>
        </p:txBody>
      </p:sp>
      <p:sp>
        <p:nvSpPr>
          <p:cNvPr id="7" name="TextBox 6"/>
          <p:cNvSpPr txBox="1"/>
          <p:nvPr/>
        </p:nvSpPr>
        <p:spPr>
          <a:xfrm>
            <a:off x="228600" y="2100943"/>
            <a:ext cx="8229600" cy="3539430"/>
          </a:xfrm>
          <a:prstGeom prst="rect">
            <a:avLst/>
          </a:prstGeom>
          <a:noFill/>
        </p:spPr>
        <p:txBody>
          <a:bodyPr wrap="square" rtlCol="0">
            <a:spAutoFit/>
          </a:bodyPr>
          <a:lstStyle/>
          <a:p>
            <a:r>
              <a:rPr lang="en-US" sz="2800" dirty="0" smtClean="0"/>
              <a:t>Humans have inhabited Australia for the </a:t>
            </a:r>
            <a:r>
              <a:rPr lang="en-US" sz="2800" dirty="0" smtClean="0"/>
              <a:t>past</a:t>
            </a:r>
            <a:br>
              <a:rPr lang="en-US" sz="2800" dirty="0" smtClean="0"/>
            </a:br>
            <a:r>
              <a:rPr lang="en-US" sz="2800" dirty="0" smtClean="0"/>
              <a:t>20 000 </a:t>
            </a:r>
            <a:r>
              <a:rPr lang="en-US" sz="2800" dirty="0" smtClean="0"/>
              <a:t>years.</a:t>
            </a:r>
          </a:p>
          <a:p>
            <a:r>
              <a:rPr lang="en-US" sz="2800" dirty="0" smtClean="0"/>
              <a:t>Human impacts have included:</a:t>
            </a:r>
          </a:p>
          <a:p>
            <a:pPr marL="457200" indent="-457200">
              <a:buFont typeface="Arial" pitchFamily="34" charset="0"/>
              <a:buChar char="•"/>
            </a:pPr>
            <a:r>
              <a:rPr lang="en-US" sz="2800" dirty="0"/>
              <a:t>s</a:t>
            </a:r>
            <a:r>
              <a:rPr lang="en-US" sz="2800" dirty="0" smtClean="0"/>
              <a:t>pecies extinction through hunting and loss of habitat</a:t>
            </a:r>
          </a:p>
          <a:p>
            <a:pPr marL="457200" indent="-457200">
              <a:buFont typeface="Arial" pitchFamily="34" charset="0"/>
              <a:buChar char="•"/>
            </a:pPr>
            <a:r>
              <a:rPr lang="en-US" sz="2800" dirty="0"/>
              <a:t>c</a:t>
            </a:r>
            <a:r>
              <a:rPr lang="en-US" sz="2800" dirty="0" smtClean="0"/>
              <a:t>hanges to the landscape through farming practices.</a:t>
            </a:r>
          </a:p>
          <a:p>
            <a:pPr marL="457200" indent="-457200">
              <a:buFont typeface="Arial" pitchFamily="34" charset="0"/>
              <a:buChar char="•"/>
            </a:pPr>
            <a:endParaRPr lang="en-US" sz="2800" dirty="0" smtClean="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52400" y="76200"/>
            <a:ext cx="8991600" cy="461665"/>
          </a:xfrm>
          <a:prstGeom prst="rect">
            <a:avLst/>
          </a:prstGeom>
        </p:spPr>
        <p:txBody>
          <a:bodyPr wrap="square">
            <a:spAutoFit/>
          </a:bodyPr>
          <a:lstStyle/>
          <a:p>
            <a:r>
              <a:rPr lang="en-US" sz="2400" b="1" dirty="0" smtClean="0">
                <a:solidFill>
                  <a:schemeClr val="bg1"/>
                </a:solidFill>
              </a:rPr>
              <a:t>Human activities can reduce biodiversity</a:t>
            </a:r>
            <a:endParaRPr lang="en-US" sz="2400" b="1" kern="0" dirty="0" smtClean="0">
              <a:solidFill>
                <a:schemeClr val="bg1"/>
              </a:solidFill>
            </a:endParaRPr>
          </a:p>
        </p:txBody>
      </p:sp>
      <p:sp>
        <p:nvSpPr>
          <p:cNvPr id="9" name="Title 1"/>
          <p:cNvSpPr txBox="1">
            <a:spLocks/>
          </p:cNvSpPr>
          <p:nvPr/>
        </p:nvSpPr>
        <p:spPr bwMode="gray">
          <a:xfrm>
            <a:off x="152400" y="1143000"/>
            <a:ext cx="10287000" cy="685800"/>
          </a:xfrm>
          <a:prstGeom prst="rect">
            <a:avLst/>
          </a:prstGeom>
          <a:noFill/>
          <a:ln w="9525">
            <a:noFill/>
            <a:miter lim="800000"/>
            <a:headEnd/>
            <a:tailEnd/>
          </a:ln>
        </p:spPr>
        <p:txBody>
          <a:bodyPr vert="horz" wrap="square" lIns="0" tIns="0" rIns="0" bIns="0" numCol="1" anchor="ctr" anchorCtr="0" compatLnSpc="1">
            <a:prstTxWarp prst="textNoShape">
              <a:avLst/>
            </a:prstTxWarp>
          </a:bodyPr>
          <a:lstStyle/>
          <a:p>
            <a:r>
              <a:rPr lang="en-US" sz="3600" b="1" dirty="0" smtClean="0"/>
              <a:t>Human impact on ecosystems today</a:t>
            </a:r>
            <a:endParaRPr lang="en-US" sz="3600" b="1" kern="0" dirty="0" smtClean="0"/>
          </a:p>
        </p:txBody>
      </p:sp>
      <p:sp>
        <p:nvSpPr>
          <p:cNvPr id="7" name="TextBox 6"/>
          <p:cNvSpPr txBox="1"/>
          <p:nvPr/>
        </p:nvSpPr>
        <p:spPr>
          <a:xfrm>
            <a:off x="0" y="2133600"/>
            <a:ext cx="4876800" cy="2246769"/>
          </a:xfrm>
          <a:prstGeom prst="rect">
            <a:avLst/>
          </a:prstGeom>
          <a:noFill/>
        </p:spPr>
        <p:txBody>
          <a:bodyPr wrap="square" rtlCol="0">
            <a:spAutoFit/>
          </a:bodyPr>
          <a:lstStyle/>
          <a:p>
            <a:pPr marL="457200" indent="-457200">
              <a:buFont typeface="Arial" pitchFamily="34" charset="0"/>
              <a:buChar char="•"/>
            </a:pPr>
            <a:r>
              <a:rPr lang="en-US" sz="2800" dirty="0" err="1" smtClean="0"/>
              <a:t>Urbanisation</a:t>
            </a:r>
            <a:endParaRPr lang="en-US" sz="2800" dirty="0" smtClean="0"/>
          </a:p>
          <a:p>
            <a:pPr marL="457200" indent="-457200">
              <a:buFont typeface="Arial" pitchFamily="34" charset="0"/>
              <a:buChar char="•"/>
            </a:pPr>
            <a:r>
              <a:rPr lang="en-US" sz="2800" dirty="0" smtClean="0"/>
              <a:t>Habitat destruction</a:t>
            </a:r>
          </a:p>
          <a:p>
            <a:pPr marL="457200" indent="-457200">
              <a:buFont typeface="Arial" pitchFamily="34" charset="0"/>
              <a:buChar char="•"/>
            </a:pPr>
            <a:r>
              <a:rPr lang="en-US" sz="2800" dirty="0" smtClean="0"/>
              <a:t>Land and soil degradation</a:t>
            </a:r>
          </a:p>
          <a:p>
            <a:pPr marL="457200" indent="-457200">
              <a:buFont typeface="Arial" pitchFamily="34" charset="0"/>
              <a:buChar char="•"/>
            </a:pPr>
            <a:r>
              <a:rPr lang="en-US" sz="2800" dirty="0" smtClean="0"/>
              <a:t>Salinity </a:t>
            </a:r>
          </a:p>
          <a:p>
            <a:pPr marL="457200" indent="-457200">
              <a:buFont typeface="Arial" pitchFamily="34" charset="0"/>
              <a:buChar char="•"/>
            </a:pPr>
            <a:r>
              <a:rPr lang="en-US" sz="2800" dirty="0" smtClean="0"/>
              <a:t>Monoculture practices</a:t>
            </a:r>
          </a:p>
        </p:txBody>
      </p:sp>
      <p:pic>
        <p:nvPicPr>
          <p:cNvPr id="2" name="Picture 1"/>
          <p:cNvPicPr>
            <a:picLocks noChangeAspect="1"/>
          </p:cNvPicPr>
          <p:nvPr/>
        </p:nvPicPr>
        <p:blipFill rotWithShape="1">
          <a:blip r:embed="rId3"/>
          <a:srcRect t="1575" r="15618" b="676"/>
          <a:stretch/>
        </p:blipFill>
        <p:spPr>
          <a:xfrm>
            <a:off x="4214950" y="2275344"/>
            <a:ext cx="4929050" cy="3645150"/>
          </a:xfrm>
          <a:prstGeom prst="rect">
            <a:avLst/>
          </a:prstGeom>
        </p:spPr>
      </p:pic>
      <p:pic>
        <p:nvPicPr>
          <p:cNvPr id="3" name="Picture 2"/>
          <p:cNvPicPr>
            <a:picLocks noChangeAspect="1"/>
          </p:cNvPicPr>
          <p:nvPr/>
        </p:nvPicPr>
        <p:blipFill>
          <a:blip r:embed="rId4"/>
          <a:stretch>
            <a:fillRect/>
          </a:stretch>
        </p:blipFill>
        <p:spPr>
          <a:xfrm>
            <a:off x="1574076" y="4846090"/>
            <a:ext cx="2667000" cy="1840486"/>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52400" y="76200"/>
            <a:ext cx="8991600" cy="461665"/>
          </a:xfrm>
          <a:prstGeom prst="rect">
            <a:avLst/>
          </a:prstGeom>
        </p:spPr>
        <p:txBody>
          <a:bodyPr wrap="square">
            <a:spAutoFit/>
          </a:bodyPr>
          <a:lstStyle/>
          <a:p>
            <a:r>
              <a:rPr lang="en-US" sz="2400" b="1" dirty="0" smtClean="0">
                <a:solidFill>
                  <a:schemeClr val="bg1"/>
                </a:solidFill>
              </a:rPr>
              <a:t>Human activities can reduce biodiversity</a:t>
            </a:r>
            <a:endParaRPr lang="en-US" sz="2400" b="1" kern="0" dirty="0" smtClean="0">
              <a:solidFill>
                <a:schemeClr val="bg1"/>
              </a:solidFill>
            </a:endParaRPr>
          </a:p>
        </p:txBody>
      </p:sp>
      <p:sp>
        <p:nvSpPr>
          <p:cNvPr id="9" name="Title 1"/>
          <p:cNvSpPr txBox="1">
            <a:spLocks/>
          </p:cNvSpPr>
          <p:nvPr/>
        </p:nvSpPr>
        <p:spPr bwMode="gray">
          <a:xfrm>
            <a:off x="132807" y="711932"/>
            <a:ext cx="8477794" cy="888029"/>
          </a:xfrm>
          <a:prstGeom prst="rect">
            <a:avLst/>
          </a:prstGeom>
          <a:noFill/>
          <a:ln w="9525">
            <a:noFill/>
            <a:miter lim="800000"/>
            <a:headEnd/>
            <a:tailEnd/>
          </a:ln>
        </p:spPr>
        <p:txBody>
          <a:bodyPr vert="horz" wrap="square" lIns="0" tIns="0" rIns="0" bIns="0" numCol="1" anchor="ctr" anchorCtr="0" compatLnSpc="1">
            <a:prstTxWarp prst="textNoShape">
              <a:avLst/>
            </a:prstTxWarp>
          </a:bodyPr>
          <a:lstStyle/>
          <a:p>
            <a:r>
              <a:rPr lang="en-US" sz="3200" b="1" dirty="0" smtClean="0"/>
              <a:t>Human activities put pressure on resources</a:t>
            </a:r>
            <a:endParaRPr kumimoji="0" lang="en-AU" b="1" i="0" u="none" strike="noStrike" kern="0" cap="none" spc="0" normalizeH="0" baseline="0" noProof="0" dirty="0" smtClean="0">
              <a:ln>
                <a:noFill/>
              </a:ln>
              <a:effectLst/>
              <a:uLnTx/>
              <a:uFillTx/>
              <a:latin typeface="Arial Narrow" pitchFamily="34" charset="0"/>
              <a:ea typeface="+mj-ea"/>
              <a:cs typeface="+mj-cs"/>
            </a:endParaRPr>
          </a:p>
        </p:txBody>
      </p:sp>
      <p:sp>
        <p:nvSpPr>
          <p:cNvPr id="7" name="TextBox 6"/>
          <p:cNvSpPr txBox="1"/>
          <p:nvPr/>
        </p:nvSpPr>
        <p:spPr>
          <a:xfrm>
            <a:off x="3657600" y="2286000"/>
            <a:ext cx="5486400" cy="2246769"/>
          </a:xfrm>
          <a:prstGeom prst="rect">
            <a:avLst/>
          </a:prstGeom>
          <a:noFill/>
        </p:spPr>
        <p:txBody>
          <a:bodyPr wrap="square" rtlCol="0">
            <a:spAutoFit/>
          </a:bodyPr>
          <a:lstStyle/>
          <a:p>
            <a:pPr marL="457200" indent="-457200">
              <a:buFont typeface="Arial" pitchFamily="34" charset="0"/>
              <a:buChar char="•"/>
            </a:pPr>
            <a:r>
              <a:rPr lang="en-US" sz="2800" dirty="0" smtClean="0"/>
              <a:t>Disruption of water flow</a:t>
            </a:r>
          </a:p>
          <a:p>
            <a:pPr marL="457200" indent="-457200">
              <a:buFont typeface="Arial" pitchFamily="34" charset="0"/>
              <a:buChar char="•"/>
            </a:pPr>
            <a:r>
              <a:rPr lang="en-US" sz="2800" dirty="0" err="1" smtClean="0"/>
              <a:t>Eutrophication</a:t>
            </a:r>
            <a:endParaRPr lang="en-US" sz="2800" dirty="0" smtClean="0"/>
          </a:p>
          <a:p>
            <a:pPr marL="457200" indent="-457200">
              <a:buFont typeface="Arial" pitchFamily="34" charset="0"/>
              <a:buChar char="•"/>
            </a:pPr>
            <a:r>
              <a:rPr lang="en-US" sz="2800" dirty="0" smtClean="0"/>
              <a:t>Marine ecosystems</a:t>
            </a:r>
          </a:p>
          <a:p>
            <a:pPr marL="457200" indent="-457200">
              <a:buFont typeface="Arial" pitchFamily="34" charset="0"/>
              <a:buChar char="•"/>
            </a:pPr>
            <a:r>
              <a:rPr lang="en-US" sz="2800" dirty="0" smtClean="0"/>
              <a:t>Introduced species can become pests</a:t>
            </a:r>
          </a:p>
        </p:txBody>
      </p:sp>
      <p:sp>
        <p:nvSpPr>
          <p:cNvPr id="10" name="Rectangle 9"/>
          <p:cNvSpPr/>
          <p:nvPr/>
        </p:nvSpPr>
        <p:spPr>
          <a:xfrm>
            <a:off x="152400" y="5943600"/>
            <a:ext cx="8382000" cy="646331"/>
          </a:xfrm>
          <a:prstGeom prst="rect">
            <a:avLst/>
          </a:prstGeom>
        </p:spPr>
        <p:txBody>
          <a:bodyPr wrap="square">
            <a:spAutoFit/>
          </a:bodyPr>
          <a:lstStyle/>
          <a:p>
            <a:r>
              <a:rPr lang="en-US" b="1" dirty="0" smtClean="0"/>
              <a:t>Figure 6.23 </a:t>
            </a:r>
          </a:p>
          <a:p>
            <a:r>
              <a:rPr lang="en-US" i="1" dirty="0" err="1" smtClean="0"/>
              <a:t>Gazania</a:t>
            </a:r>
            <a:r>
              <a:rPr lang="en-US" i="1" dirty="0" smtClean="0"/>
              <a:t>: </a:t>
            </a:r>
            <a:r>
              <a:rPr lang="en-US" dirty="0" smtClean="0"/>
              <a:t>one of the 10 most unwanted plants in Australia</a:t>
            </a:r>
            <a:endParaRPr lang="en-US" dirty="0"/>
          </a:p>
        </p:txBody>
      </p:sp>
      <p:pic>
        <p:nvPicPr>
          <p:cNvPr id="2" name="Picture 1"/>
          <p:cNvPicPr>
            <a:picLocks noChangeAspect="1"/>
          </p:cNvPicPr>
          <p:nvPr/>
        </p:nvPicPr>
        <p:blipFill rotWithShape="1">
          <a:blip r:embed="rId3"/>
          <a:srcRect t="-412" r="-2168" b="412"/>
          <a:stretch/>
        </p:blipFill>
        <p:spPr>
          <a:xfrm>
            <a:off x="104504" y="1948696"/>
            <a:ext cx="3399706" cy="3733800"/>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62000"/>
            <a:ext cx="8534400" cy="1524000"/>
          </a:xfrm>
        </p:spPr>
        <p:txBody>
          <a:bodyPr/>
          <a:lstStyle/>
          <a:p>
            <a:pPr>
              <a:lnSpc>
                <a:spcPct val="100000"/>
              </a:lnSpc>
            </a:pPr>
            <a:r>
              <a:rPr lang="en-AU" sz="3200" b="1" dirty="0" smtClean="0">
                <a:solidFill>
                  <a:schemeClr val="tx1"/>
                </a:solidFill>
              </a:rPr>
              <a:t>Models can be used to predict the impact of change</a:t>
            </a:r>
            <a:endParaRPr lang="en-AU" sz="3200" b="1" dirty="0">
              <a:solidFill>
                <a:schemeClr val="tx1"/>
              </a:solidFill>
            </a:endParaRPr>
          </a:p>
        </p:txBody>
      </p:sp>
      <p:sp>
        <p:nvSpPr>
          <p:cNvPr id="5" name="Rectangle 4"/>
          <p:cNvSpPr/>
          <p:nvPr/>
        </p:nvSpPr>
        <p:spPr>
          <a:xfrm>
            <a:off x="152400" y="76200"/>
            <a:ext cx="8991600" cy="461665"/>
          </a:xfrm>
          <a:prstGeom prst="rect">
            <a:avLst/>
          </a:prstGeom>
        </p:spPr>
        <p:txBody>
          <a:bodyPr wrap="square">
            <a:spAutoFit/>
          </a:bodyPr>
          <a:lstStyle/>
          <a:p>
            <a:r>
              <a:rPr lang="en-US" sz="2400" b="1" dirty="0" smtClean="0">
                <a:solidFill>
                  <a:schemeClr val="bg1"/>
                </a:solidFill>
              </a:rPr>
              <a:t>Human activities can reduce biodiversity</a:t>
            </a:r>
            <a:endParaRPr lang="en-US" sz="2400" b="1" kern="0" dirty="0" smtClean="0">
              <a:solidFill>
                <a:schemeClr val="bg1"/>
              </a:solidFill>
            </a:endParaRPr>
          </a:p>
        </p:txBody>
      </p:sp>
      <p:sp>
        <p:nvSpPr>
          <p:cNvPr id="7" name="TextBox 6"/>
          <p:cNvSpPr txBox="1"/>
          <p:nvPr/>
        </p:nvSpPr>
        <p:spPr>
          <a:xfrm>
            <a:off x="533401" y="2438400"/>
            <a:ext cx="8229600" cy="1815882"/>
          </a:xfrm>
          <a:prstGeom prst="rect">
            <a:avLst/>
          </a:prstGeom>
          <a:noFill/>
        </p:spPr>
        <p:txBody>
          <a:bodyPr wrap="square" rtlCol="0">
            <a:spAutoFit/>
          </a:bodyPr>
          <a:lstStyle/>
          <a:p>
            <a:pPr marL="285750" indent="-285750">
              <a:buFont typeface="Arial" panose="020B0604020202020204" pitchFamily="34" charset="0"/>
              <a:buChar char="•"/>
            </a:pPr>
            <a:r>
              <a:rPr lang="en-AU" sz="2800" dirty="0"/>
              <a:t>Ecosystem models are useful representations of elements </a:t>
            </a:r>
            <a:r>
              <a:rPr lang="en-AU" sz="2800" dirty="0" smtClean="0"/>
              <a:t>within the </a:t>
            </a:r>
            <a:r>
              <a:rPr lang="en-AU" sz="2800" dirty="0"/>
              <a:t>ecosystem, the relationship between the elements and the relationship with </a:t>
            </a:r>
            <a:r>
              <a:rPr lang="en-AU" sz="2800" dirty="0" smtClean="0"/>
              <a:t>surrounding ecosystems</a:t>
            </a:r>
            <a:r>
              <a:rPr lang="en-AU" sz="2800" dirty="0"/>
              <a:t>.</a:t>
            </a:r>
          </a:p>
        </p:txBody>
      </p:sp>
    </p:spTree>
    <p:extLst>
      <p:ext uri="{BB962C8B-B14F-4D97-AF65-F5344CB8AC3E}">
        <p14:creationId xmlns:p14="http://schemas.microsoft.com/office/powerpoint/2010/main" val="255766283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1"/>
          <p:cNvSpPr>
            <a:spLocks noGrp="1"/>
          </p:cNvSpPr>
          <p:nvPr>
            <p:ph type="title"/>
          </p:nvPr>
        </p:nvSpPr>
        <p:spPr>
          <a:xfrm>
            <a:off x="152400" y="152400"/>
            <a:ext cx="8077200" cy="457200"/>
          </a:xfrm>
        </p:spPr>
        <p:txBody>
          <a:bodyPr/>
          <a:lstStyle/>
          <a:p>
            <a:pPr eaLnBrk="1" hangingPunct="1"/>
            <a:r>
              <a:rPr lang="en-US" sz="2800" b="1" dirty="0" smtClean="0">
                <a:solidFill>
                  <a:schemeClr val="bg1"/>
                </a:solidFill>
                <a:cs typeface="Arial" charset="0"/>
              </a:rPr>
              <a:t>Ecosystems can change dramatically over time</a:t>
            </a:r>
          </a:p>
        </p:txBody>
      </p:sp>
      <p:sp>
        <p:nvSpPr>
          <p:cNvPr id="4" name="TextBox 3"/>
          <p:cNvSpPr txBox="1"/>
          <p:nvPr/>
        </p:nvSpPr>
        <p:spPr>
          <a:xfrm>
            <a:off x="30480" y="1524000"/>
            <a:ext cx="8880566" cy="4401205"/>
          </a:xfrm>
          <a:prstGeom prst="rect">
            <a:avLst/>
          </a:prstGeom>
          <a:noFill/>
        </p:spPr>
        <p:txBody>
          <a:bodyPr wrap="square" rtlCol="0">
            <a:spAutoFit/>
          </a:bodyPr>
          <a:lstStyle/>
          <a:p>
            <a:pPr marL="457200" indent="-457200">
              <a:buFont typeface="Arial" pitchFamily="34" charset="0"/>
              <a:buChar char="•"/>
            </a:pPr>
            <a:r>
              <a:rPr lang="en-US" sz="2800" dirty="0" smtClean="0"/>
              <a:t>110 million years ago none of the continents we know today existed.</a:t>
            </a:r>
          </a:p>
          <a:p>
            <a:pPr marL="457200" indent="-457200">
              <a:buFont typeface="Arial" pitchFamily="34" charset="0"/>
              <a:buChar char="•"/>
            </a:pPr>
            <a:r>
              <a:rPr lang="en-US" sz="2800" dirty="0" smtClean="0"/>
              <a:t>They were joined to form a super continent called </a:t>
            </a:r>
            <a:r>
              <a:rPr lang="en-US" sz="2800" b="1" dirty="0" smtClean="0"/>
              <a:t>Pangaea</a:t>
            </a:r>
            <a:r>
              <a:rPr lang="en-US" sz="2800" dirty="0" smtClean="0"/>
              <a:t>.</a:t>
            </a:r>
            <a:endParaRPr lang="en-US" sz="2800" dirty="0" smtClean="0"/>
          </a:p>
          <a:p>
            <a:pPr marL="457200" indent="-457200">
              <a:buFont typeface="Arial" pitchFamily="34" charset="0"/>
              <a:buChar char="•"/>
            </a:pPr>
            <a:r>
              <a:rPr lang="en-US" sz="2800" dirty="0" smtClean="0"/>
              <a:t>Pangaea split into </a:t>
            </a:r>
            <a:r>
              <a:rPr lang="en-US" sz="2800" b="1" dirty="0" smtClean="0"/>
              <a:t>Laurasia</a:t>
            </a:r>
            <a:r>
              <a:rPr lang="en-US" sz="2800" dirty="0" smtClean="0"/>
              <a:t> (north) and </a:t>
            </a:r>
            <a:r>
              <a:rPr lang="en-US" sz="2800" b="1" dirty="0" err="1" smtClean="0"/>
              <a:t>Gondwana</a:t>
            </a:r>
            <a:r>
              <a:rPr lang="en-US" sz="2800" b="1" dirty="0" smtClean="0"/>
              <a:t> </a:t>
            </a:r>
            <a:r>
              <a:rPr lang="en-US" sz="2800" dirty="0" smtClean="0"/>
              <a:t>(south</a:t>
            </a:r>
            <a:r>
              <a:rPr lang="en-US" sz="2800" dirty="0" smtClean="0"/>
              <a:t>).</a:t>
            </a:r>
            <a:endParaRPr lang="en-US" sz="2800" dirty="0" smtClean="0"/>
          </a:p>
          <a:p>
            <a:pPr marL="457200" indent="-457200">
              <a:buFont typeface="Arial" pitchFamily="34" charset="0"/>
              <a:buChar char="•"/>
            </a:pPr>
            <a:r>
              <a:rPr lang="en-US" sz="2800" dirty="0" err="1" smtClean="0"/>
              <a:t>Gondwana</a:t>
            </a:r>
            <a:r>
              <a:rPr lang="en-US" sz="2800" dirty="0" smtClean="0"/>
              <a:t> split to form the southern land masses, South America, Africa, India, Australia and New Zealand.</a:t>
            </a:r>
          </a:p>
          <a:p>
            <a:pPr marL="457200" indent="-457200">
              <a:buFont typeface="Arial" pitchFamily="34" charset="0"/>
              <a:buChar char="•"/>
            </a:pPr>
            <a:endParaRPr lang="en-US" sz="2800" dirty="0"/>
          </a:p>
        </p:txBody>
      </p:sp>
    </p:spTree>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bwMode="gray">
          <a:xfrm>
            <a:off x="304800" y="152400"/>
            <a:ext cx="8382000" cy="457200"/>
          </a:xfrm>
          <a:prstGeom prst="rect">
            <a:avLst/>
          </a:prstGeom>
          <a:noFill/>
          <a:ln w="9525">
            <a:noFill/>
            <a:miter lim="800000"/>
            <a:headEnd/>
            <a:tailEnd/>
          </a:ln>
        </p:spPr>
        <p:txBody>
          <a:bodyPr vert="horz" wrap="square" lIns="0" tIns="0" rIns="0" bIns="0" numCol="1" anchor="ctr" anchorCtr="0" compatLnSpc="1">
            <a:prstTxWarp prst="textNoShape">
              <a:avLst/>
            </a:prstTxWarp>
          </a:bodyPr>
          <a:lstStyle/>
          <a:p>
            <a:pPr marL="0" marR="0" lvl="0" indent="0" algn="l" defTabSz="914400" rtl="0" eaLnBrk="1" fontAlgn="base" latinLnBrk="0" hangingPunct="1">
              <a:lnSpc>
                <a:spcPts val="2400"/>
              </a:lnSpc>
              <a:spcBef>
                <a:spcPct val="0"/>
              </a:spcBef>
              <a:spcAft>
                <a:spcPct val="0"/>
              </a:spcAft>
              <a:buClrTx/>
              <a:buSzTx/>
              <a:buFontTx/>
              <a:buNone/>
              <a:tabLst/>
              <a:defRPr/>
            </a:pPr>
            <a:r>
              <a:rPr kumimoji="0" lang="en-US" sz="2800" b="1" i="0" u="none" strike="noStrike" kern="0" cap="none" spc="0" normalizeH="0" baseline="0" noProof="0" dirty="0" smtClean="0">
                <a:ln>
                  <a:noFill/>
                </a:ln>
                <a:solidFill>
                  <a:schemeClr val="bg1"/>
                </a:solidFill>
                <a:effectLst/>
                <a:uLnTx/>
                <a:uFillTx/>
                <a:latin typeface="+mj-lt"/>
                <a:ea typeface="+mj-ea"/>
                <a:cs typeface="Arial" charset="0"/>
              </a:rPr>
              <a:t>Ecosystems can change dramatically over time</a:t>
            </a:r>
          </a:p>
        </p:txBody>
      </p:sp>
      <p:sp>
        <p:nvSpPr>
          <p:cNvPr id="8" name="Title 1"/>
          <p:cNvSpPr>
            <a:spLocks noGrp="1"/>
          </p:cNvSpPr>
          <p:nvPr>
            <p:ph type="title"/>
          </p:nvPr>
        </p:nvSpPr>
        <p:spPr>
          <a:xfrm>
            <a:off x="152400" y="990600"/>
            <a:ext cx="8915400" cy="685800"/>
          </a:xfrm>
        </p:spPr>
        <p:txBody>
          <a:bodyPr/>
          <a:lstStyle/>
          <a:p>
            <a:pPr>
              <a:lnSpc>
                <a:spcPct val="100000"/>
              </a:lnSpc>
            </a:pPr>
            <a:r>
              <a:rPr lang="en-AU" sz="3200" b="1" dirty="0" smtClean="0">
                <a:solidFill>
                  <a:schemeClr val="tx1"/>
                </a:solidFill>
                <a:latin typeface="+mn-lt"/>
              </a:rPr>
              <a:t>Origin of Australia’s unique fauna and flora</a:t>
            </a:r>
            <a:r>
              <a:rPr lang="en-US" sz="2400" dirty="0" smtClean="0">
                <a:solidFill>
                  <a:srgbClr val="FF0000"/>
                </a:solidFill>
              </a:rPr>
              <a:t/>
            </a:r>
            <a:br>
              <a:rPr lang="en-US" sz="2400" dirty="0" smtClean="0">
                <a:solidFill>
                  <a:srgbClr val="FF0000"/>
                </a:solidFill>
              </a:rPr>
            </a:br>
            <a:endParaRPr lang="en-AU" dirty="0" smtClean="0"/>
          </a:p>
        </p:txBody>
      </p:sp>
      <p:sp>
        <p:nvSpPr>
          <p:cNvPr id="10" name="TextBox 9"/>
          <p:cNvSpPr txBox="1"/>
          <p:nvPr/>
        </p:nvSpPr>
        <p:spPr>
          <a:xfrm>
            <a:off x="289560" y="1687286"/>
            <a:ext cx="8458200" cy="4401205"/>
          </a:xfrm>
          <a:prstGeom prst="rect">
            <a:avLst/>
          </a:prstGeom>
          <a:noFill/>
        </p:spPr>
        <p:txBody>
          <a:bodyPr wrap="square" rtlCol="0">
            <a:spAutoFit/>
          </a:bodyPr>
          <a:lstStyle/>
          <a:p>
            <a:pPr marL="457200" indent="-457200">
              <a:buFont typeface="Arial" pitchFamily="34" charset="0"/>
              <a:buChar char="•"/>
            </a:pPr>
            <a:r>
              <a:rPr lang="en-US" sz="2800" dirty="0" smtClean="0"/>
              <a:t>Vertebrates were dominated by dinosaurs for 130 million years.</a:t>
            </a:r>
          </a:p>
          <a:p>
            <a:pPr marL="457200" indent="-457200">
              <a:buFont typeface="Arial" pitchFamily="34" charset="0"/>
              <a:buChar char="•"/>
            </a:pPr>
            <a:r>
              <a:rPr lang="en-US" sz="2800" dirty="0" smtClean="0"/>
              <a:t>65 million years ago a catastrophic event destroyed most of life on earth.</a:t>
            </a:r>
          </a:p>
          <a:p>
            <a:pPr marL="457200" indent="-457200">
              <a:buFont typeface="Arial" pitchFamily="34" charset="0"/>
              <a:buChar char="•"/>
            </a:pPr>
            <a:r>
              <a:rPr lang="en-US" sz="2800" dirty="0" smtClean="0"/>
              <a:t>Dinosaur extinction led to the occupation of the vacant niches by vertebrates.</a:t>
            </a:r>
          </a:p>
          <a:p>
            <a:pPr marL="457200" indent="-457200">
              <a:buFont typeface="Arial" pitchFamily="34" charset="0"/>
              <a:buChar char="•"/>
            </a:pPr>
            <a:r>
              <a:rPr lang="en-US" sz="2800" dirty="0" smtClean="0"/>
              <a:t>40 million years ago Australia parted from Antarctica and was isolated.</a:t>
            </a:r>
          </a:p>
          <a:p>
            <a:pPr marL="457200" indent="-457200">
              <a:buFont typeface="Arial" pitchFamily="34" charset="0"/>
              <a:buChar char="•"/>
            </a:pPr>
            <a:r>
              <a:rPr lang="en-US" sz="2800" dirty="0" smtClean="0"/>
              <a:t>Isolation and harsh Australian conditions led to development of unique species.</a:t>
            </a:r>
            <a:endParaRPr lang="en-US" sz="2800" dirty="0"/>
          </a:p>
        </p:txBody>
      </p:sp>
    </p:spTree>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rotWithShape="1">
          <a:blip r:embed="rId3" cstate="print"/>
          <a:srcRect r="2344" b="4244"/>
          <a:stretch/>
        </p:blipFill>
        <p:spPr bwMode="auto">
          <a:xfrm>
            <a:off x="34562" y="1513396"/>
            <a:ext cx="3627664" cy="4742765"/>
          </a:xfrm>
          <a:prstGeom prst="rect">
            <a:avLst/>
          </a:prstGeom>
          <a:noFill/>
          <a:ln w="9525">
            <a:noFill/>
            <a:miter lim="800000"/>
            <a:headEnd/>
            <a:tailEnd/>
          </a:ln>
        </p:spPr>
      </p:pic>
      <p:sp>
        <p:nvSpPr>
          <p:cNvPr id="7170" name="Title 1"/>
          <p:cNvSpPr>
            <a:spLocks noGrp="1"/>
          </p:cNvSpPr>
          <p:nvPr>
            <p:ph type="title"/>
          </p:nvPr>
        </p:nvSpPr>
        <p:spPr>
          <a:xfrm>
            <a:off x="228600" y="914400"/>
            <a:ext cx="10287000" cy="685800"/>
          </a:xfrm>
        </p:spPr>
        <p:txBody>
          <a:bodyPr/>
          <a:lstStyle/>
          <a:p>
            <a:pPr>
              <a:lnSpc>
                <a:spcPct val="100000"/>
              </a:lnSpc>
            </a:pPr>
            <a:r>
              <a:rPr lang="en-AU" sz="3200" b="1" dirty="0" smtClean="0">
                <a:solidFill>
                  <a:schemeClr val="tx1"/>
                </a:solidFill>
                <a:latin typeface="+mn-lt"/>
              </a:rPr>
              <a:t>Evidence of changes in past ecosystems</a:t>
            </a:r>
            <a:r>
              <a:rPr lang="en-US" sz="2400" dirty="0" smtClean="0">
                <a:solidFill>
                  <a:srgbClr val="FF0000"/>
                </a:solidFill>
                <a:latin typeface="Arial Narrow" pitchFamily="34" charset="0"/>
              </a:rPr>
              <a:t/>
            </a:r>
            <a:br>
              <a:rPr lang="en-US" sz="2400" dirty="0" smtClean="0">
                <a:solidFill>
                  <a:srgbClr val="FF0000"/>
                </a:solidFill>
                <a:latin typeface="Arial Narrow" pitchFamily="34" charset="0"/>
              </a:rPr>
            </a:br>
            <a:endParaRPr lang="en-AU" dirty="0" smtClean="0">
              <a:latin typeface="Arial Narrow" pitchFamily="34" charset="0"/>
            </a:endParaRPr>
          </a:p>
        </p:txBody>
      </p:sp>
      <p:sp>
        <p:nvSpPr>
          <p:cNvPr id="4" name="TextBox 3"/>
          <p:cNvSpPr txBox="1"/>
          <p:nvPr/>
        </p:nvSpPr>
        <p:spPr>
          <a:xfrm>
            <a:off x="-10886" y="6332361"/>
            <a:ext cx="4800600" cy="369332"/>
          </a:xfrm>
          <a:prstGeom prst="rect">
            <a:avLst/>
          </a:prstGeom>
          <a:noFill/>
        </p:spPr>
        <p:txBody>
          <a:bodyPr wrap="square" rtlCol="0">
            <a:spAutoFit/>
          </a:bodyPr>
          <a:lstStyle/>
          <a:p>
            <a:r>
              <a:rPr lang="en-US" b="1" dirty="0" smtClean="0"/>
              <a:t>Figure 6.4 </a:t>
            </a:r>
            <a:r>
              <a:rPr lang="en-US" dirty="0" smtClean="0"/>
              <a:t>Ice-drilling site, Antarctica.</a:t>
            </a:r>
            <a:endParaRPr lang="en-US" dirty="0"/>
          </a:p>
        </p:txBody>
      </p:sp>
      <p:sp>
        <p:nvSpPr>
          <p:cNvPr id="5" name="Rectangle 4"/>
          <p:cNvSpPr/>
          <p:nvPr/>
        </p:nvSpPr>
        <p:spPr>
          <a:xfrm>
            <a:off x="152400" y="164068"/>
            <a:ext cx="8610600" cy="400110"/>
          </a:xfrm>
          <a:prstGeom prst="rect">
            <a:avLst/>
          </a:prstGeom>
        </p:spPr>
        <p:txBody>
          <a:bodyPr wrap="square">
            <a:spAutoFit/>
          </a:bodyPr>
          <a:lstStyle/>
          <a:p>
            <a:pPr lvl="0">
              <a:lnSpc>
                <a:spcPts val="2400"/>
              </a:lnSpc>
              <a:defRPr/>
            </a:pPr>
            <a:r>
              <a:rPr lang="en-US" sz="2800" b="1" kern="0" dirty="0" smtClean="0">
                <a:solidFill>
                  <a:schemeClr val="bg1"/>
                </a:solidFill>
              </a:rPr>
              <a:t>Ecosystems can change dramatically over time</a:t>
            </a:r>
          </a:p>
        </p:txBody>
      </p:sp>
      <p:sp>
        <p:nvSpPr>
          <p:cNvPr id="6" name="TextBox 5"/>
          <p:cNvSpPr txBox="1"/>
          <p:nvPr/>
        </p:nvSpPr>
        <p:spPr>
          <a:xfrm>
            <a:off x="3733800" y="1676400"/>
            <a:ext cx="5410200" cy="3970318"/>
          </a:xfrm>
          <a:prstGeom prst="rect">
            <a:avLst/>
          </a:prstGeom>
          <a:noFill/>
        </p:spPr>
        <p:txBody>
          <a:bodyPr wrap="square" rtlCol="0">
            <a:spAutoFit/>
          </a:bodyPr>
          <a:lstStyle/>
          <a:p>
            <a:pPr marL="285750" indent="-285750">
              <a:buFont typeface="Arial" panose="020B0604020202020204" pitchFamily="34" charset="0"/>
              <a:buChar char="•"/>
            </a:pPr>
            <a:r>
              <a:rPr lang="en-US" dirty="0" smtClean="0"/>
              <a:t>Changes in past ecosystems can be understood by studying regions with abundant fossils</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Studies on geological features can help uncover clues to the past environmental conditions</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Ice or sediment cores provide an excellent record of changes that have occurred over thousands, perhaps millions, of years</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Scientists can </a:t>
            </a:r>
            <a:r>
              <a:rPr lang="en-US" dirty="0" err="1" smtClean="0"/>
              <a:t>analyse</a:t>
            </a:r>
            <a:r>
              <a:rPr lang="en-US" dirty="0" smtClean="0"/>
              <a:t> changes in trapped gas composition to understand temperature change</a:t>
            </a:r>
          </a:p>
          <a:p>
            <a:endParaRPr lang="en-US" dirty="0" smtClean="0"/>
          </a:p>
          <a:p>
            <a:pPr marL="285750" indent="-285750">
              <a:buFont typeface="Arial" panose="020B0604020202020204" pitchFamily="34" charset="0"/>
              <a:buChar char="•"/>
            </a:pPr>
            <a:r>
              <a:rPr lang="en-US" dirty="0" smtClean="0"/>
              <a:t>Organic matter – abundance of foods.</a:t>
            </a:r>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a:xfrm>
            <a:off x="228600" y="914400"/>
            <a:ext cx="8458200" cy="685800"/>
          </a:xfrm>
        </p:spPr>
        <p:txBody>
          <a:bodyPr/>
          <a:lstStyle/>
          <a:p>
            <a:pPr>
              <a:lnSpc>
                <a:spcPct val="100000"/>
              </a:lnSpc>
            </a:pPr>
            <a:r>
              <a:rPr lang="en-AU" sz="3200" b="1" dirty="0" smtClean="0">
                <a:solidFill>
                  <a:schemeClr val="tx1"/>
                </a:solidFill>
                <a:latin typeface="+mn-lt"/>
              </a:rPr>
              <a:t>Evidence of changes in past ecosystems</a:t>
            </a:r>
            <a:r>
              <a:rPr lang="en-US" sz="2400" dirty="0" smtClean="0">
                <a:solidFill>
                  <a:srgbClr val="FF0000"/>
                </a:solidFill>
                <a:latin typeface="Arial Narrow" pitchFamily="34" charset="0"/>
              </a:rPr>
              <a:t/>
            </a:r>
            <a:br>
              <a:rPr lang="en-US" sz="2400" dirty="0" smtClean="0">
                <a:solidFill>
                  <a:srgbClr val="FF0000"/>
                </a:solidFill>
                <a:latin typeface="Arial Narrow" pitchFamily="34" charset="0"/>
              </a:rPr>
            </a:br>
            <a:endParaRPr lang="en-AU" dirty="0" smtClean="0">
              <a:latin typeface="Arial Narrow" pitchFamily="34" charset="0"/>
            </a:endParaRPr>
          </a:p>
        </p:txBody>
      </p:sp>
      <p:sp>
        <p:nvSpPr>
          <p:cNvPr id="5" name="Rectangle 4"/>
          <p:cNvSpPr/>
          <p:nvPr/>
        </p:nvSpPr>
        <p:spPr>
          <a:xfrm>
            <a:off x="152400" y="164068"/>
            <a:ext cx="8534400" cy="404919"/>
          </a:xfrm>
          <a:prstGeom prst="rect">
            <a:avLst/>
          </a:prstGeom>
        </p:spPr>
        <p:txBody>
          <a:bodyPr wrap="square">
            <a:spAutoFit/>
          </a:bodyPr>
          <a:lstStyle/>
          <a:p>
            <a:pPr lvl="0">
              <a:lnSpc>
                <a:spcPts val="2400"/>
              </a:lnSpc>
              <a:defRPr/>
            </a:pPr>
            <a:r>
              <a:rPr lang="en-US" sz="2800" b="1" kern="0" dirty="0" smtClean="0">
                <a:solidFill>
                  <a:schemeClr val="bg1"/>
                </a:solidFill>
              </a:rPr>
              <a:t>Ecosystems can change dramatically over time</a:t>
            </a:r>
          </a:p>
        </p:txBody>
      </p:sp>
      <p:pic>
        <p:nvPicPr>
          <p:cNvPr id="2" name="Picture 1"/>
          <p:cNvPicPr>
            <a:picLocks noChangeAspect="1"/>
          </p:cNvPicPr>
          <p:nvPr/>
        </p:nvPicPr>
        <p:blipFill rotWithShape="1">
          <a:blip r:embed="rId3"/>
          <a:srcRect l="5426" t="6683" r="2317" b="585"/>
          <a:stretch/>
        </p:blipFill>
        <p:spPr>
          <a:xfrm>
            <a:off x="381000" y="1707658"/>
            <a:ext cx="6477001" cy="4876800"/>
          </a:xfrm>
          <a:prstGeom prst="rect">
            <a:avLst/>
          </a:prstGeom>
        </p:spPr>
      </p:pic>
      <p:pic>
        <p:nvPicPr>
          <p:cNvPr id="3" name="Picture 2"/>
          <p:cNvPicPr>
            <a:picLocks noChangeAspect="1"/>
          </p:cNvPicPr>
          <p:nvPr/>
        </p:nvPicPr>
        <p:blipFill>
          <a:blip r:embed="rId4"/>
          <a:stretch>
            <a:fillRect/>
          </a:stretch>
        </p:blipFill>
        <p:spPr>
          <a:xfrm>
            <a:off x="7028982" y="2819400"/>
            <a:ext cx="1964617" cy="1990725"/>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a:xfrm>
            <a:off x="228600" y="914400"/>
            <a:ext cx="10287000" cy="685800"/>
          </a:xfrm>
        </p:spPr>
        <p:txBody>
          <a:bodyPr/>
          <a:lstStyle/>
          <a:p>
            <a:pPr>
              <a:lnSpc>
                <a:spcPct val="100000"/>
              </a:lnSpc>
            </a:pPr>
            <a:r>
              <a:rPr lang="en-AU" sz="2800" b="1" u="sng" dirty="0" smtClean="0">
                <a:solidFill>
                  <a:schemeClr val="tx1"/>
                </a:solidFill>
                <a:latin typeface="+mn-lt"/>
              </a:rPr>
              <a:t>Learning </a:t>
            </a:r>
            <a:r>
              <a:rPr lang="en-AU" sz="2800" b="1" u="sng" dirty="0" smtClean="0">
                <a:solidFill>
                  <a:schemeClr val="tx1"/>
                </a:solidFill>
                <a:latin typeface="+mn-lt"/>
              </a:rPr>
              <a:t>check</a:t>
            </a:r>
            <a:r>
              <a:rPr lang="en-US" sz="2400" dirty="0" smtClean="0">
                <a:solidFill>
                  <a:srgbClr val="FF0000"/>
                </a:solidFill>
                <a:latin typeface="Arial Narrow" pitchFamily="34" charset="0"/>
              </a:rPr>
              <a:t/>
            </a:r>
            <a:br>
              <a:rPr lang="en-US" sz="2400" dirty="0" smtClean="0">
                <a:solidFill>
                  <a:srgbClr val="FF0000"/>
                </a:solidFill>
                <a:latin typeface="Arial Narrow" pitchFamily="34" charset="0"/>
              </a:rPr>
            </a:br>
            <a:endParaRPr lang="en-AU" dirty="0" smtClean="0">
              <a:latin typeface="Arial Narrow" pitchFamily="34" charset="0"/>
            </a:endParaRPr>
          </a:p>
        </p:txBody>
      </p:sp>
      <p:sp>
        <p:nvSpPr>
          <p:cNvPr id="5" name="Rectangle 4"/>
          <p:cNvSpPr/>
          <p:nvPr/>
        </p:nvSpPr>
        <p:spPr>
          <a:xfrm>
            <a:off x="152400" y="164068"/>
            <a:ext cx="2424062" cy="400110"/>
          </a:xfrm>
          <a:prstGeom prst="rect">
            <a:avLst/>
          </a:prstGeom>
        </p:spPr>
        <p:txBody>
          <a:bodyPr wrap="none">
            <a:spAutoFit/>
          </a:bodyPr>
          <a:lstStyle/>
          <a:p>
            <a:pPr lvl="0">
              <a:lnSpc>
                <a:spcPts val="2400"/>
              </a:lnSpc>
              <a:defRPr/>
            </a:pPr>
            <a:r>
              <a:rPr lang="en-US" sz="2800" b="1" kern="0" dirty="0" smtClean="0">
                <a:solidFill>
                  <a:schemeClr val="bg1"/>
                </a:solidFill>
              </a:rPr>
              <a:t>Test yourself</a:t>
            </a:r>
          </a:p>
        </p:txBody>
      </p:sp>
      <p:sp>
        <p:nvSpPr>
          <p:cNvPr id="7" name="Rectangle 6"/>
          <p:cNvSpPr/>
          <p:nvPr/>
        </p:nvSpPr>
        <p:spPr>
          <a:xfrm>
            <a:off x="381000" y="2286000"/>
            <a:ext cx="8229600" cy="2246769"/>
          </a:xfrm>
          <a:prstGeom prst="rect">
            <a:avLst/>
          </a:prstGeom>
        </p:spPr>
        <p:txBody>
          <a:bodyPr wrap="square">
            <a:spAutoFit/>
          </a:bodyPr>
          <a:lstStyle/>
          <a:p>
            <a:pPr marL="514350" indent="-514350">
              <a:buFont typeface="+mj-lt"/>
              <a:buAutoNum type="arabicPeriod"/>
            </a:pPr>
            <a:r>
              <a:rPr lang="en-US" sz="2800" dirty="0" smtClean="0"/>
              <a:t>Describe the effects of the last ice age on Australia’s climate. </a:t>
            </a:r>
          </a:p>
          <a:p>
            <a:pPr marL="514350" indent="-514350">
              <a:buFont typeface="+mj-lt"/>
              <a:buAutoNum type="arabicPeriod"/>
            </a:pPr>
            <a:endParaRPr lang="en-US" sz="2800" dirty="0" smtClean="0"/>
          </a:p>
          <a:p>
            <a:pPr marL="514350" indent="-514350">
              <a:buFont typeface="+mj-lt"/>
              <a:buAutoNum type="arabicPeriod"/>
            </a:pPr>
            <a:r>
              <a:rPr lang="en-US" sz="2800" dirty="0" smtClean="0"/>
              <a:t>Suggest how the drop in sea level would have helped to preserve biodiversity.</a:t>
            </a:r>
            <a:endParaRPr lang="en-US" sz="28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76200"/>
            <a:ext cx="8991600" cy="830997"/>
          </a:xfrm>
          <a:prstGeom prst="rect">
            <a:avLst/>
          </a:prstGeom>
        </p:spPr>
        <p:txBody>
          <a:bodyPr wrap="square">
            <a:spAutoFit/>
          </a:bodyPr>
          <a:lstStyle/>
          <a:p>
            <a:r>
              <a:rPr lang="en-US" sz="2400" b="1" dirty="0" smtClean="0">
                <a:solidFill>
                  <a:schemeClr val="bg1"/>
                </a:solidFill>
              </a:rPr>
              <a:t>Ecological succession involves changes in the populations of species</a:t>
            </a:r>
            <a:endParaRPr lang="en-US" sz="2400" b="1" kern="0" dirty="0" smtClean="0">
              <a:solidFill>
                <a:schemeClr val="bg1"/>
              </a:solidFill>
            </a:endParaRPr>
          </a:p>
        </p:txBody>
      </p:sp>
      <p:sp>
        <p:nvSpPr>
          <p:cNvPr id="7" name="Rectangle 6"/>
          <p:cNvSpPr/>
          <p:nvPr/>
        </p:nvSpPr>
        <p:spPr>
          <a:xfrm>
            <a:off x="609600" y="2590800"/>
            <a:ext cx="7848600" cy="1384995"/>
          </a:xfrm>
          <a:prstGeom prst="rect">
            <a:avLst/>
          </a:prstGeom>
        </p:spPr>
        <p:txBody>
          <a:bodyPr wrap="square">
            <a:spAutoFit/>
          </a:bodyPr>
          <a:lstStyle/>
          <a:p>
            <a:r>
              <a:rPr lang="en-US" sz="2800" dirty="0" smtClean="0"/>
              <a:t>Communities change progressively over time, one community being replaced by the next in the process of </a:t>
            </a:r>
            <a:r>
              <a:rPr lang="en-US" sz="2800" b="1" dirty="0" smtClean="0"/>
              <a:t>succession.</a:t>
            </a:r>
            <a:endParaRPr lang="en-US" sz="2800" b="1"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76200"/>
            <a:ext cx="8991600" cy="830997"/>
          </a:xfrm>
          <a:prstGeom prst="rect">
            <a:avLst/>
          </a:prstGeom>
        </p:spPr>
        <p:txBody>
          <a:bodyPr wrap="square">
            <a:spAutoFit/>
          </a:bodyPr>
          <a:lstStyle/>
          <a:p>
            <a:r>
              <a:rPr lang="en-US" sz="2400" b="1" dirty="0">
                <a:solidFill>
                  <a:schemeClr val="bg1"/>
                </a:solidFill>
              </a:rPr>
              <a:t>Ecological succession involves changes in the populations of species</a:t>
            </a:r>
            <a:endParaRPr lang="en-US" sz="2400" b="1" kern="0" dirty="0">
              <a:solidFill>
                <a:schemeClr val="bg1"/>
              </a:solidFill>
            </a:endParaRPr>
          </a:p>
        </p:txBody>
      </p:sp>
      <p:sp>
        <p:nvSpPr>
          <p:cNvPr id="9" name="Title 1"/>
          <p:cNvSpPr txBox="1">
            <a:spLocks/>
          </p:cNvSpPr>
          <p:nvPr/>
        </p:nvSpPr>
        <p:spPr bwMode="gray">
          <a:xfrm>
            <a:off x="381000" y="914400"/>
            <a:ext cx="10287000" cy="685800"/>
          </a:xfrm>
          <a:prstGeom prst="rect">
            <a:avLst/>
          </a:prstGeom>
          <a:noFill/>
          <a:ln w="9525">
            <a:noFill/>
            <a:miter lim="800000"/>
            <a:headEnd/>
            <a:tailEnd/>
          </a:ln>
        </p:spPr>
        <p:txBody>
          <a:bodyPr vert="horz" wrap="square" lIns="0" tIns="0" rIns="0" bIns="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AU" sz="3200" b="1" kern="0" dirty="0" smtClean="0">
                <a:latin typeface="+mn-lt"/>
                <a:ea typeface="+mj-ea"/>
                <a:cs typeface="+mj-cs"/>
              </a:rPr>
              <a:t>Primary succession</a:t>
            </a:r>
            <a:r>
              <a:rPr kumimoji="0" lang="en-US" sz="2400" b="0" i="0" u="none" strike="noStrike" kern="0" cap="none" spc="0" normalizeH="0" baseline="0" noProof="0" dirty="0" smtClean="0">
                <a:ln>
                  <a:noFill/>
                </a:ln>
                <a:solidFill>
                  <a:srgbClr val="FF0000"/>
                </a:solidFill>
                <a:effectLst/>
                <a:uLnTx/>
                <a:uFillTx/>
                <a:latin typeface="Arial Narrow" pitchFamily="34" charset="0"/>
                <a:ea typeface="+mj-ea"/>
                <a:cs typeface="+mj-cs"/>
              </a:rPr>
              <a:t/>
            </a:r>
            <a:br>
              <a:rPr kumimoji="0" lang="en-US" sz="2400" b="0" i="0" u="none" strike="noStrike" kern="0" cap="none" spc="0" normalizeH="0" baseline="0" noProof="0" dirty="0" smtClean="0">
                <a:ln>
                  <a:noFill/>
                </a:ln>
                <a:solidFill>
                  <a:srgbClr val="FF0000"/>
                </a:solidFill>
                <a:effectLst/>
                <a:uLnTx/>
                <a:uFillTx/>
                <a:latin typeface="Arial Narrow" pitchFamily="34" charset="0"/>
                <a:ea typeface="+mj-ea"/>
                <a:cs typeface="+mj-cs"/>
              </a:rPr>
            </a:br>
            <a:endParaRPr kumimoji="0" lang="en-AU" sz="2200" b="0" i="0" u="none" strike="noStrike" kern="0" cap="none" spc="0" normalizeH="0" baseline="0" noProof="0" dirty="0" smtClean="0">
              <a:ln>
                <a:noFill/>
              </a:ln>
              <a:solidFill>
                <a:schemeClr val="accent1"/>
              </a:solidFill>
              <a:effectLst/>
              <a:uLnTx/>
              <a:uFillTx/>
              <a:latin typeface="Arial Narrow" pitchFamily="34" charset="0"/>
              <a:ea typeface="+mj-ea"/>
              <a:cs typeface="+mj-cs"/>
            </a:endParaRPr>
          </a:p>
        </p:txBody>
      </p:sp>
      <p:sp>
        <p:nvSpPr>
          <p:cNvPr id="12" name="TextBox 11"/>
          <p:cNvSpPr txBox="1"/>
          <p:nvPr/>
        </p:nvSpPr>
        <p:spPr>
          <a:xfrm>
            <a:off x="381000" y="1442621"/>
            <a:ext cx="8458200" cy="5262979"/>
          </a:xfrm>
          <a:prstGeom prst="rect">
            <a:avLst/>
          </a:prstGeom>
          <a:noFill/>
        </p:spPr>
        <p:txBody>
          <a:bodyPr wrap="square" rtlCol="0">
            <a:spAutoFit/>
          </a:bodyPr>
          <a:lstStyle/>
          <a:p>
            <a:pPr marL="514350" indent="-514350">
              <a:buAutoNum type="arabicPeriod"/>
            </a:pPr>
            <a:r>
              <a:rPr lang="en-US" sz="2800" dirty="0" smtClean="0"/>
              <a:t>Pioneer plants arrive to </a:t>
            </a:r>
            <a:r>
              <a:rPr lang="en-US" sz="2800" dirty="0" err="1" smtClean="0"/>
              <a:t>colonise</a:t>
            </a:r>
            <a:r>
              <a:rPr lang="en-US" sz="2800" dirty="0" smtClean="0"/>
              <a:t> the area.</a:t>
            </a:r>
          </a:p>
          <a:p>
            <a:r>
              <a:rPr lang="en-US" sz="2800" dirty="0"/>
              <a:t> </a:t>
            </a:r>
            <a:r>
              <a:rPr lang="en-US" sz="2800" dirty="0" smtClean="0"/>
              <a:t>    For </a:t>
            </a:r>
            <a:r>
              <a:rPr lang="en-US" sz="2800" dirty="0" smtClean="0"/>
              <a:t>example:</a:t>
            </a:r>
            <a:endParaRPr lang="en-US" sz="2800" dirty="0" smtClean="0"/>
          </a:p>
          <a:p>
            <a:pPr marL="690563" indent="-180975">
              <a:buFont typeface="Arial" pitchFamily="34" charset="0"/>
              <a:buChar char="•"/>
            </a:pPr>
            <a:r>
              <a:rPr lang="en-US" sz="2800" dirty="0"/>
              <a:t>l</a:t>
            </a:r>
            <a:r>
              <a:rPr lang="en-US" sz="2800" dirty="0" smtClean="0"/>
              <a:t>ichens </a:t>
            </a:r>
            <a:r>
              <a:rPr lang="en-US" sz="2800" dirty="0" err="1" smtClean="0"/>
              <a:t>colonise</a:t>
            </a:r>
            <a:r>
              <a:rPr lang="en-US" sz="2800" dirty="0" smtClean="0"/>
              <a:t> rocks</a:t>
            </a:r>
          </a:p>
          <a:p>
            <a:pPr marL="690563" indent="-180975">
              <a:buFont typeface="Arial" pitchFamily="34" charset="0"/>
              <a:buChar char="•"/>
            </a:pPr>
            <a:r>
              <a:rPr lang="en-US" sz="2800" dirty="0"/>
              <a:t>m</a:t>
            </a:r>
            <a:r>
              <a:rPr lang="en-US" sz="2800" dirty="0" smtClean="0"/>
              <a:t>osses inhabit soils</a:t>
            </a:r>
          </a:p>
          <a:p>
            <a:pPr marL="690563" indent="-180975">
              <a:buFont typeface="Arial" pitchFamily="34" charset="0"/>
              <a:buChar char="•"/>
            </a:pPr>
            <a:r>
              <a:rPr lang="en-US" sz="2800" dirty="0"/>
              <a:t>b</a:t>
            </a:r>
            <a:r>
              <a:rPr lang="en-US" sz="2800" dirty="0" smtClean="0"/>
              <a:t>acteria and fungi form simple communities.</a:t>
            </a:r>
          </a:p>
          <a:p>
            <a:r>
              <a:rPr lang="en-US" sz="2800" dirty="0" smtClean="0"/>
              <a:t>2. These r-selected species are </a:t>
            </a:r>
            <a:r>
              <a:rPr lang="en-US" sz="2800" dirty="0" err="1" smtClean="0"/>
              <a:t>characterised</a:t>
            </a:r>
            <a:r>
              <a:rPr lang="en-US" sz="2800" dirty="0" smtClean="0"/>
              <a:t> by:</a:t>
            </a:r>
          </a:p>
          <a:p>
            <a:pPr marL="627063" indent="-117475">
              <a:buFont typeface="Arial" pitchFamily="34" charset="0"/>
              <a:buChar char="•"/>
            </a:pPr>
            <a:r>
              <a:rPr lang="en-US" sz="2800" dirty="0" smtClean="0"/>
              <a:t> effective </a:t>
            </a:r>
            <a:r>
              <a:rPr lang="en-US" sz="2800" dirty="0" smtClean="0"/>
              <a:t>seed dispersal</a:t>
            </a:r>
          </a:p>
          <a:p>
            <a:pPr marL="627063" indent="-117475">
              <a:buFont typeface="Arial" pitchFamily="34" charset="0"/>
              <a:buChar char="•"/>
            </a:pPr>
            <a:r>
              <a:rPr lang="en-US" sz="2800" dirty="0" smtClean="0"/>
              <a:t> rapid </a:t>
            </a:r>
            <a:r>
              <a:rPr lang="en-US" sz="2800" dirty="0" smtClean="0"/>
              <a:t>growth</a:t>
            </a:r>
          </a:p>
          <a:p>
            <a:pPr marL="627063" indent="-117475">
              <a:buFont typeface="Arial" pitchFamily="34" charset="0"/>
              <a:buChar char="•"/>
            </a:pPr>
            <a:r>
              <a:rPr lang="en-US" sz="2800" dirty="0" smtClean="0"/>
              <a:t> rapid </a:t>
            </a:r>
            <a:r>
              <a:rPr lang="en-US" sz="2800" dirty="0" smtClean="0"/>
              <a:t>reproduction</a:t>
            </a:r>
          </a:p>
          <a:p>
            <a:pPr marL="627063" indent="-117475">
              <a:buFont typeface="Arial" pitchFamily="34" charset="0"/>
              <a:buChar char="•"/>
            </a:pPr>
            <a:r>
              <a:rPr lang="en-US" sz="2800" dirty="0" smtClean="0"/>
              <a:t> producers</a:t>
            </a:r>
            <a:r>
              <a:rPr lang="en-US" sz="2800" dirty="0" smtClean="0"/>
              <a:t>.</a:t>
            </a:r>
          </a:p>
          <a:p>
            <a:pPr marL="457200" indent="-457200"/>
            <a:r>
              <a:rPr lang="en-US" sz="2800" dirty="0" smtClean="0"/>
              <a:t>3. Small herbivores move in and new communities form</a:t>
            </a:r>
            <a:endParaRPr lang="en-US" sz="2800"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15389" y="-76200"/>
            <a:ext cx="8991600" cy="830997"/>
          </a:xfrm>
          <a:prstGeom prst="rect">
            <a:avLst/>
          </a:prstGeom>
        </p:spPr>
        <p:txBody>
          <a:bodyPr wrap="square">
            <a:spAutoFit/>
          </a:bodyPr>
          <a:lstStyle/>
          <a:p>
            <a:r>
              <a:rPr lang="en-US" sz="2400" b="1" dirty="0">
                <a:solidFill>
                  <a:schemeClr val="bg1"/>
                </a:solidFill>
              </a:rPr>
              <a:t>Ecological succession involves changes in the populations of species</a:t>
            </a:r>
            <a:endParaRPr lang="en-US" sz="2400" b="1" kern="0" dirty="0">
              <a:solidFill>
                <a:schemeClr val="bg1"/>
              </a:solidFill>
            </a:endParaRPr>
          </a:p>
        </p:txBody>
      </p:sp>
      <p:pic>
        <p:nvPicPr>
          <p:cNvPr id="2" name="Picture 1"/>
          <p:cNvPicPr>
            <a:picLocks noChangeAspect="1"/>
          </p:cNvPicPr>
          <p:nvPr/>
        </p:nvPicPr>
        <p:blipFill rotWithShape="1">
          <a:blip r:embed="rId3"/>
          <a:srcRect l="3121" t="-545"/>
          <a:stretch/>
        </p:blipFill>
        <p:spPr>
          <a:xfrm>
            <a:off x="609600" y="914400"/>
            <a:ext cx="5963935" cy="5670168"/>
          </a:xfrm>
          <a:prstGeom prst="rect">
            <a:avLst/>
          </a:prstGeom>
        </p:spPr>
      </p:pic>
      <p:sp>
        <p:nvSpPr>
          <p:cNvPr id="9" name="Title 1"/>
          <p:cNvSpPr txBox="1">
            <a:spLocks/>
          </p:cNvSpPr>
          <p:nvPr/>
        </p:nvSpPr>
        <p:spPr bwMode="gray">
          <a:xfrm>
            <a:off x="1524000" y="914400"/>
            <a:ext cx="10287000" cy="685800"/>
          </a:xfrm>
          <a:prstGeom prst="rect">
            <a:avLst/>
          </a:prstGeom>
          <a:noFill/>
          <a:ln w="9525">
            <a:noFill/>
            <a:miter lim="800000"/>
            <a:headEnd/>
            <a:tailEnd/>
          </a:ln>
        </p:spPr>
        <p:txBody>
          <a:bodyPr vert="horz" wrap="square" lIns="0" tIns="0" rIns="0" bIns="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AU" sz="3200" b="1" kern="0" dirty="0" smtClean="0">
                <a:latin typeface="+mn-lt"/>
                <a:ea typeface="+mj-ea"/>
                <a:cs typeface="+mj-cs"/>
              </a:rPr>
              <a:t>Secondary succession</a:t>
            </a:r>
            <a:r>
              <a:rPr kumimoji="0" lang="en-US" sz="2400" b="0" i="0" u="none" strike="noStrike" kern="0" cap="none" spc="0" normalizeH="0" baseline="0" noProof="0" dirty="0" smtClean="0">
                <a:ln>
                  <a:noFill/>
                </a:ln>
                <a:solidFill>
                  <a:srgbClr val="FF0000"/>
                </a:solidFill>
                <a:effectLst/>
                <a:uLnTx/>
                <a:uFillTx/>
                <a:latin typeface="Arial Narrow" pitchFamily="34" charset="0"/>
                <a:ea typeface="+mj-ea"/>
                <a:cs typeface="+mj-cs"/>
              </a:rPr>
              <a:t/>
            </a:r>
            <a:br>
              <a:rPr kumimoji="0" lang="en-US" sz="2400" b="0" i="0" u="none" strike="noStrike" kern="0" cap="none" spc="0" normalizeH="0" baseline="0" noProof="0" dirty="0" smtClean="0">
                <a:ln>
                  <a:noFill/>
                </a:ln>
                <a:solidFill>
                  <a:srgbClr val="FF0000"/>
                </a:solidFill>
                <a:effectLst/>
                <a:uLnTx/>
                <a:uFillTx/>
                <a:latin typeface="Arial Narrow" pitchFamily="34" charset="0"/>
                <a:ea typeface="+mj-ea"/>
                <a:cs typeface="+mj-cs"/>
              </a:rPr>
            </a:br>
            <a:endParaRPr kumimoji="0" lang="en-AU" sz="2200" b="0" i="0" u="none" strike="noStrike" kern="0" cap="none" spc="0" normalizeH="0" baseline="0" noProof="0" dirty="0" smtClean="0">
              <a:ln>
                <a:noFill/>
              </a:ln>
              <a:solidFill>
                <a:schemeClr val="accent1"/>
              </a:solidFill>
              <a:effectLst/>
              <a:uLnTx/>
              <a:uFillTx/>
              <a:latin typeface="Arial Narrow" pitchFamily="34" charset="0"/>
              <a:ea typeface="+mj-ea"/>
              <a:cs typeface="+mj-cs"/>
            </a:endParaRPr>
          </a:p>
        </p:txBody>
      </p:sp>
      <p:pic>
        <p:nvPicPr>
          <p:cNvPr id="3" name="Picture 2"/>
          <p:cNvPicPr>
            <a:picLocks noChangeAspect="1"/>
          </p:cNvPicPr>
          <p:nvPr/>
        </p:nvPicPr>
        <p:blipFill>
          <a:blip r:embed="rId4"/>
          <a:stretch>
            <a:fillRect/>
          </a:stretch>
        </p:blipFill>
        <p:spPr>
          <a:xfrm>
            <a:off x="6516189" y="2954668"/>
            <a:ext cx="2018211" cy="816188"/>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Theme1">
  <a:themeElements>
    <a:clrScheme name="">
      <a:dk1>
        <a:srgbClr val="000000"/>
      </a:dk1>
      <a:lt1>
        <a:srgbClr val="FFFFFF"/>
      </a:lt1>
      <a:dk2>
        <a:srgbClr val="B2DCEE"/>
      </a:dk2>
      <a:lt2>
        <a:srgbClr val="80C4E2"/>
      </a:lt2>
      <a:accent1>
        <a:srgbClr val="013658"/>
      </a:accent1>
      <a:accent2>
        <a:srgbClr val="0C5C92"/>
      </a:accent2>
      <a:accent3>
        <a:srgbClr val="FFFFFF"/>
      </a:accent3>
      <a:accent4>
        <a:srgbClr val="000000"/>
      </a:accent4>
      <a:accent5>
        <a:srgbClr val="AAAEB4"/>
      </a:accent5>
      <a:accent6>
        <a:srgbClr val="0A5384"/>
      </a:accent6>
      <a:hlink>
        <a:srgbClr val="0089C5"/>
      </a:hlink>
      <a:folHlink>
        <a:srgbClr val="4CACD6"/>
      </a:folHlink>
    </a:clrScheme>
    <a:fontScheme name="CL_PowerPoint_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9050" cap="flat" cmpd="sng" algn="ctr">
          <a:solidFill>
            <a:srgbClr val="FF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19050" cap="flat" cmpd="sng" algn="ctr">
          <a:solidFill>
            <a:srgbClr val="FF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CL_PowerPoint_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L_PowerPoint_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L_PowerPoint_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L_PowerPoint_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L_PowerPoint_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L_PowerPoint_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L_PowerPoint_Template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L_PowerPoint_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L_PowerPoint_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L_PowerPoint_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L_PowerPoint_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L_PowerPoint_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Theme1</Template>
  <TotalTime>8875</TotalTime>
  <Words>1862</Words>
  <Application>Microsoft Office PowerPoint</Application>
  <PresentationFormat>On-screen Show (4:3)</PresentationFormat>
  <Paragraphs>157</Paragraphs>
  <Slides>18</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Arial Narrow</vt:lpstr>
      <vt:lpstr>Calibri</vt:lpstr>
      <vt:lpstr>Wingdings</vt:lpstr>
      <vt:lpstr>Theme1</vt:lpstr>
      <vt:lpstr>Chapter 6: Changes in ecosystems</vt:lpstr>
      <vt:lpstr>Ecosystems can change dramatically over time</vt:lpstr>
      <vt:lpstr>Origin of Australia’s unique fauna and flora </vt:lpstr>
      <vt:lpstr>Evidence of changes in past ecosystems </vt:lpstr>
      <vt:lpstr>Evidence of changes in past ecosystems </vt:lpstr>
      <vt:lpstr>Learning check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Models can be used to predict the impact of change</vt:lpstr>
    </vt:vector>
  </TitlesOfParts>
  <Company>Cengage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PTM: Goal Setting</dc:title>
  <dc:creator>Stephen Bird</dc:creator>
  <cp:lastModifiedBy>Robinson, Kelly</cp:lastModifiedBy>
  <cp:revision>456</cp:revision>
  <dcterms:created xsi:type="dcterms:W3CDTF">2009-07-02T12:34:17Z</dcterms:created>
  <dcterms:modified xsi:type="dcterms:W3CDTF">2015-03-19T23:11:18Z</dcterms:modified>
</cp:coreProperties>
</file>

<file path=docProps/thumbnail.jpeg>
</file>